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46" r:id="rId5"/>
    <p:sldId id="325" r:id="rId6"/>
    <p:sldId id="340" r:id="rId7"/>
    <p:sldId id="349" r:id="rId8"/>
    <p:sldId id="355" r:id="rId9"/>
    <p:sldId id="343" r:id="rId10"/>
    <p:sldId id="338" r:id="rId11"/>
    <p:sldId id="360" r:id="rId12"/>
    <p:sldId id="339" r:id="rId13"/>
    <p:sldId id="330" r:id="rId14"/>
    <p:sldId id="331" r:id="rId15"/>
    <p:sldId id="326" r:id="rId16"/>
    <p:sldId id="354" r:id="rId17"/>
    <p:sldId id="361" r:id="rId18"/>
    <p:sldId id="345" r:id="rId19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73F"/>
    <a:srgbClr val="F2B114"/>
    <a:srgbClr val="5ABACA"/>
    <a:srgbClr val="2C5CA8"/>
    <a:srgbClr val="9A79BB"/>
    <a:srgbClr val="BFBFBF"/>
    <a:srgbClr val="AB224A"/>
    <a:srgbClr val="009640"/>
    <a:srgbClr val="009339"/>
    <a:srgbClr val="C49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23B0E-D985-465F-AA74-E4CD4A2584C3}" v="6" dt="2022-01-05T18:09:43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antaisceeeu.sharepoint.com/sites/SafeRoutestoSchoolTeam/Shared%20Documents/General/Direct%20Engagement/SRTS%20Cork%20County/Belgooly/SMnG%20Belgooly%20parents%20survey/SRTS.Surveys.ParentSurvey.AnalysisTool_v1.3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ntaisceeeu.sharepoint.com/sites/SafeRoutestoSchoolTeam/Shared%20Documents/General/Direct%20Engagement/SRTS%20Cork%20County/Belgooly/SMnG%20Belgooly%20parents%20survey/SRTS.Surveys.ParentSurvey.AnalysisTool_v1.3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antaisceeeu.sharepoint.com/sites/SafeRoutestoSchoolTeam/Shared%20Documents/General/Direct%20Engagement/SRTS%20Cork%20County/Belgooly/SMnG%20Belgooly%20parents%20survey/SRTS.Surveys.ParentSurvey.AnalysisTool_v1.3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ntaisceeeu.sharepoint.com/sites/SafeRoutestoSchoolTeam/Shared%20Documents/General/Direct%20Engagement/SRTS%20Cork%20County/Belgooly/SMnG%20Belgooly%20parents%20survey/SRTS.Surveys.ParentSurvey.AnalysisTool_v1.3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ntaisceeeu.sharepoint.com/sites/SafeRoutestoSchoolTeam/Shared%20Documents/General/Direct%20Engagement/SRTS%20Cork%20County/Belgooly/SMnG%20Belgooly%20parents%20survey/SRTS.Surveys.ParentSurvey.AnalysisTool_v1.3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ntaisceeeu.sharepoint.com/sites/SafeRoutestoSchoolTeam/Shared%20Documents/General/Direct%20Engagement/SRTS%20Cork%20County/Belgooly/SMnG%20Belgooly%20parents%20survey/SRTS.Surveys.ParentSurvey.AnalysisTool_v1.3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ntaisceeeu.sharepoint.com/sites/SafeRoutestoSchoolTeam/Shared%20Documents/General/Direct%20Engagement/SRTS%20Cork%20County/Belgooly/SMnG%20Belgooly%20parents%20survey/SRTS.Surveys.ParentSurvey.AnalysisTool_v1.3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ntaisceeeu.sharepoint.com/sites/SafeRoutestoSchoolTeam/Shared%20Documents/General/Direct%20Engagement/SRTS%20Cork%20County/Belgooly/SMnG%20Belgooly%20parents%20survey/SRTS.Surveys.ParentSurvey.AnalysisTool_v1.3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ntaisceeeu.sharepoint.com/sites/SafeRoutestoSchoolTeam/Shared%20Documents/General/Direct%20Engagement/SRTS%20Cork%20County/Belgooly/SMnG%20Belgooly%20parents%20survey/SRTS.Surveys.ParentSurvey.AnalysisTool_v1.3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203133347672547E-2"/>
          <c:y val="5.1852109507974711E-2"/>
          <c:w val="0.93899968789013732"/>
          <c:h val="0.8672284976955240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4F-425B-9B1B-94C0A9147D2D}"/>
              </c:ext>
            </c:extLst>
          </c:dPt>
          <c:dPt>
            <c:idx val="1"/>
            <c:invertIfNegative val="0"/>
            <c:bubble3D val="0"/>
            <c:spPr>
              <a:solidFill>
                <a:srgbClr val="F377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4F-425B-9B1B-94C0A9147D2D}"/>
              </c:ext>
            </c:extLst>
          </c:dPt>
          <c:dPt>
            <c:idx val="2"/>
            <c:invertIfNegative val="0"/>
            <c:bubble3D val="0"/>
            <c:spPr>
              <a:solidFill>
                <a:srgbClr val="F2B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4F-425B-9B1B-94C0A9147D2D}"/>
              </c:ext>
            </c:extLst>
          </c:dPt>
          <c:dPt>
            <c:idx val="3"/>
            <c:invertIfNegative val="0"/>
            <c:bubble3D val="0"/>
            <c:spPr>
              <a:solidFill>
                <a:srgbClr val="0096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4F-425B-9B1B-94C0A9147D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ParentAnswers!$D$11:$D$14</c:f>
              <c:numCache>
                <c:formatCode>0.0%</c:formatCode>
                <c:ptCount val="4"/>
                <c:pt idx="0">
                  <c:v>0.47524752475247523</c:v>
                </c:pt>
                <c:pt idx="1">
                  <c:v>0.41584158415841582</c:v>
                </c:pt>
                <c:pt idx="2">
                  <c:v>9.405940594059406E-2</c:v>
                </c:pt>
                <c:pt idx="3">
                  <c:v>1.4851485148514851E-2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F752-45EE-BE68-558E493786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782593424"/>
        <c:axId val="1782611728"/>
      </c:barChart>
      <c:valAx>
        <c:axId val="178261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2593424"/>
        <c:crosses val="autoZero"/>
        <c:crossBetween val="between"/>
      </c:valAx>
      <c:catAx>
        <c:axId val="178259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261172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96615190462985"/>
          <c:y val="5.4189783098612637E-2"/>
          <c:w val="0.84016877104377097"/>
          <c:h val="0.867228497695524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C2E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54-4164-A2EA-646F0AEA644E}"/>
              </c:ext>
            </c:extLst>
          </c:dPt>
          <c:dPt>
            <c:idx val="1"/>
            <c:invertIfNegative val="0"/>
            <c:bubble3D val="0"/>
            <c:spPr>
              <a:solidFill>
                <a:srgbClr val="E2C5A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54-4164-A2EA-646F0AEA644E}"/>
              </c:ext>
            </c:extLst>
          </c:dPt>
          <c:dPt>
            <c:idx val="2"/>
            <c:invertIfNegative val="0"/>
            <c:bubble3D val="0"/>
            <c:spPr>
              <a:solidFill>
                <a:srgbClr val="BFBF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54-4164-A2EA-646F0AEA644E}"/>
              </c:ext>
            </c:extLst>
          </c:dPt>
          <c:dPt>
            <c:idx val="3"/>
            <c:invertIfNegative val="0"/>
            <c:bubble3D val="0"/>
            <c:spPr>
              <a:solidFill>
                <a:srgbClr val="9A79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54-4164-A2EA-646F0AEA644E}"/>
              </c:ext>
            </c:extLst>
          </c:dPt>
          <c:dPt>
            <c:idx val="4"/>
            <c:invertIfNegative val="0"/>
            <c:bubble3D val="0"/>
            <c:spPr>
              <a:solidFill>
                <a:srgbClr val="2C5CA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54-4164-A2EA-646F0AEA644E}"/>
              </c:ext>
            </c:extLst>
          </c:dPt>
          <c:dPt>
            <c:idx val="5"/>
            <c:invertIfNegative val="0"/>
            <c:bubble3D val="0"/>
            <c:spPr>
              <a:solidFill>
                <a:srgbClr val="5ABA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D54-4164-A2EA-646F0AEA644E}"/>
              </c:ext>
            </c:extLst>
          </c:dPt>
          <c:dPt>
            <c:idx val="6"/>
            <c:invertIfNegative val="0"/>
            <c:bubble3D val="0"/>
            <c:spPr>
              <a:solidFill>
                <a:srgbClr val="0096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D54-4164-A2EA-646F0AEA644E}"/>
              </c:ext>
            </c:extLst>
          </c:dPt>
          <c:dPt>
            <c:idx val="7"/>
            <c:invertIfNegative val="0"/>
            <c:bubble3D val="0"/>
            <c:spPr>
              <a:solidFill>
                <a:srgbClr val="F2B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D54-4164-A2EA-646F0AEA644E}"/>
              </c:ext>
            </c:extLst>
          </c:dPt>
          <c:dPt>
            <c:idx val="8"/>
            <c:invertIfNegative val="0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D54-4164-A2EA-646F0AEA64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(CommentCharts!$F$30:$F$37,CommentCharts!$F$39)</c:f>
              <c:strCache>
                <c:ptCount val="9"/>
                <c:pt idx="0">
                  <c:v>Traffic congestion and Volume</c:v>
                </c:pt>
                <c:pt idx="1">
                  <c:v>Bus option</c:v>
                </c:pt>
                <c:pt idx="2">
                  <c:v>Front of School</c:v>
                </c:pt>
                <c:pt idx="3">
                  <c:v>Bridge issue</c:v>
                </c:pt>
                <c:pt idx="4">
                  <c:v>Junctions and Crossings</c:v>
                </c:pt>
                <c:pt idx="5">
                  <c:v>Footpaths</c:v>
                </c:pt>
                <c:pt idx="6">
                  <c:v>Walking routes</c:v>
                </c:pt>
                <c:pt idx="7">
                  <c:v>Cycle path</c:v>
                </c:pt>
                <c:pt idx="8">
                  <c:v>Speed limits</c:v>
                </c:pt>
              </c:strCache>
              <c:extLst/>
            </c:strRef>
          </c:cat>
          <c:val>
            <c:numRef>
              <c:f>(CommentCharts!$G$30:$G$37,CommentCharts!$G$39)</c:f>
              <c:numCache>
                <c:formatCode>0.0%</c:formatCode>
                <c:ptCount val="9"/>
                <c:pt idx="0">
                  <c:v>2.4390243902439025E-2</c:v>
                </c:pt>
                <c:pt idx="1">
                  <c:v>2.4390243902439025E-2</c:v>
                </c:pt>
                <c:pt idx="2">
                  <c:v>0.34146341463414637</c:v>
                </c:pt>
                <c:pt idx="3">
                  <c:v>0.2073170731707317</c:v>
                </c:pt>
                <c:pt idx="4">
                  <c:v>7.3170731707317069E-2</c:v>
                </c:pt>
                <c:pt idx="5">
                  <c:v>7.3170731707317069E-2</c:v>
                </c:pt>
                <c:pt idx="6">
                  <c:v>0.14634146341463414</c:v>
                </c:pt>
                <c:pt idx="7">
                  <c:v>4.878048780487805E-2</c:v>
                </c:pt>
                <c:pt idx="8">
                  <c:v>6.097560975609756E-2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CD54-4164-A2EA-646F0AEA64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82593424"/>
        <c:axId val="1782611728"/>
      </c:barChart>
      <c:valAx>
        <c:axId val="178261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2593424"/>
        <c:crosses val="autoZero"/>
        <c:crossBetween val="between"/>
      </c:valAx>
      <c:catAx>
        <c:axId val="1782593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261172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30705128205128"/>
          <c:y val="9.2523842592592595E-2"/>
          <c:w val="0.70115042735042743"/>
          <c:h val="0.7595796296296297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6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50-4667-A62D-0770F4548051}"/>
              </c:ext>
            </c:extLst>
          </c:dPt>
          <c:dPt>
            <c:idx val="1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50-4667-A62D-0770F45480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50-4667-A62D-0770F45480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'Student info'!$B$5:$B$7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Prefer not to say</c:v>
                </c:pt>
              </c:strCache>
            </c:strRef>
          </c:cat>
          <c:val>
            <c:numRef>
              <c:f>'Student info'!$D$5:$D$7</c:f>
              <c:numCache>
                <c:formatCode>0.0%</c:formatCode>
                <c:ptCount val="3"/>
                <c:pt idx="0">
                  <c:v>0.45945945945945948</c:v>
                </c:pt>
                <c:pt idx="1">
                  <c:v>0.53453453453453459</c:v>
                </c:pt>
                <c:pt idx="2">
                  <c:v>6.006006006006006E-3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50-4667-A62D-0770F45480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79957264957265"/>
          <c:y val="0.89772121578099839"/>
          <c:w val="0.68331752136752133"/>
          <c:h val="5.2301851851851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28728461081399E-2"/>
          <c:y val="4.8907163109177476E-2"/>
          <c:w val="0.93899968789013732"/>
          <c:h val="0.8672284976955240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AB224A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377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A9-4405-A1A3-EE432A2B57C2}"/>
              </c:ext>
            </c:extLst>
          </c:dPt>
          <c:dPt>
            <c:idx val="2"/>
            <c:invertIfNegative val="0"/>
            <c:bubble3D val="0"/>
            <c:spPr>
              <a:solidFill>
                <a:srgbClr val="F2B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A9-4405-A1A3-EE432A2B57C2}"/>
              </c:ext>
            </c:extLst>
          </c:dPt>
          <c:dPt>
            <c:idx val="3"/>
            <c:invertIfNegative val="0"/>
            <c:bubble3D val="0"/>
            <c:spPr>
              <a:solidFill>
                <a:srgbClr val="0096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A9-4405-A1A3-EE432A2B57C2}"/>
              </c:ext>
            </c:extLst>
          </c:dPt>
          <c:dPt>
            <c:idx val="4"/>
            <c:invertIfNegative val="0"/>
            <c:bubble3D val="0"/>
            <c:spPr>
              <a:solidFill>
                <a:srgbClr val="5ABA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A9-4405-A1A3-EE432A2B57C2}"/>
              </c:ext>
            </c:extLst>
          </c:dPt>
          <c:dPt>
            <c:idx val="5"/>
            <c:invertIfNegative val="0"/>
            <c:bubble3D val="0"/>
            <c:spPr>
              <a:solidFill>
                <a:srgbClr val="2C5CA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A9-4405-A1A3-EE432A2B57C2}"/>
              </c:ext>
            </c:extLst>
          </c:dPt>
          <c:dPt>
            <c:idx val="6"/>
            <c:invertIfNegative val="0"/>
            <c:bubble3D val="0"/>
            <c:spPr>
              <a:solidFill>
                <a:srgbClr val="9A79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A9-4405-A1A3-EE432A2B57C2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A9-4405-A1A3-EE432A2B57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'Student info'!$F$5:$F$12</c:f>
              <c:strCache>
                <c:ptCount val="8"/>
                <c:pt idx="0">
                  <c:v>Junior Infants</c:v>
                </c:pt>
                <c:pt idx="1">
                  <c:v>Senior Infants</c:v>
                </c:pt>
                <c:pt idx="2">
                  <c:v>1st Class</c:v>
                </c:pt>
                <c:pt idx="3">
                  <c:v>2nd Class</c:v>
                </c:pt>
                <c:pt idx="4">
                  <c:v>3rd Class</c:v>
                </c:pt>
                <c:pt idx="5">
                  <c:v>4th Class</c:v>
                </c:pt>
                <c:pt idx="6">
                  <c:v>5th Class</c:v>
                </c:pt>
                <c:pt idx="7">
                  <c:v>6th Class</c:v>
                </c:pt>
              </c:strCache>
            </c:strRef>
          </c:cat>
          <c:val>
            <c:numRef>
              <c:f>'Student info'!$H$5:$H$12</c:f>
              <c:numCache>
                <c:formatCode>0.0%</c:formatCode>
                <c:ptCount val="8"/>
                <c:pt idx="0">
                  <c:v>9.90990990990991E-2</c:v>
                </c:pt>
                <c:pt idx="1">
                  <c:v>0.14414414414414414</c:v>
                </c:pt>
                <c:pt idx="2">
                  <c:v>0.17417417417417416</c:v>
                </c:pt>
                <c:pt idx="3">
                  <c:v>0.12312312312312312</c:v>
                </c:pt>
                <c:pt idx="4">
                  <c:v>8.408408408408409E-2</c:v>
                </c:pt>
                <c:pt idx="5">
                  <c:v>0.12612612612612611</c:v>
                </c:pt>
                <c:pt idx="6">
                  <c:v>0.13513513513513514</c:v>
                </c:pt>
                <c:pt idx="7">
                  <c:v>0.11411411411411411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A9-4405-A1A3-EE432A2B57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782593424"/>
        <c:axId val="1782611728"/>
      </c:barChart>
      <c:valAx>
        <c:axId val="178261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2593424"/>
        <c:crosses val="autoZero"/>
        <c:crossBetween val="between"/>
      </c:valAx>
      <c:catAx>
        <c:axId val="178259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261172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28728461081399E-2"/>
          <c:y val="4.8907163109177476E-2"/>
          <c:w val="0.93899968789013732"/>
          <c:h val="0.8672284976955240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6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9E-47B5-9946-6A6A7F36EFA7}"/>
              </c:ext>
            </c:extLst>
          </c:dPt>
          <c:dPt>
            <c:idx val="1"/>
            <c:invertIfNegative val="0"/>
            <c:bubble3D val="0"/>
            <c:spPr>
              <a:solidFill>
                <a:srgbClr val="F2B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9E-47B5-9946-6A6A7F36EFA7}"/>
              </c:ext>
            </c:extLst>
          </c:dPt>
          <c:dPt>
            <c:idx val="2"/>
            <c:invertIfNegative val="0"/>
            <c:bubble3D val="0"/>
            <c:spPr>
              <a:solidFill>
                <a:srgbClr val="F377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9E-47B5-9946-6A6A7F36EFA7}"/>
              </c:ext>
            </c:extLst>
          </c:dPt>
          <c:dPt>
            <c:idx val="3"/>
            <c:invertIfNegative val="0"/>
            <c:bubble3D val="0"/>
            <c:spPr>
              <a:solidFill>
                <a:srgbClr val="5ABA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9E-47B5-9946-6A6A7F36EFA7}"/>
              </c:ext>
            </c:extLst>
          </c:dPt>
          <c:dPt>
            <c:idx val="4"/>
            <c:invertIfNegative val="0"/>
            <c:bubble3D val="0"/>
            <c:spPr>
              <a:solidFill>
                <a:srgbClr val="2C5CA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9E-47B5-9946-6A6A7F36EFA7}"/>
              </c:ext>
            </c:extLst>
          </c:dPt>
          <c:dPt>
            <c:idx val="5"/>
            <c:invertIfNegative val="0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F9E-47B5-9946-6A6A7F36EF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('Student info'!$J$5:$J$9,'Student info'!$J$11)</c:f>
              <c:strCache>
                <c:ptCount val="6"/>
                <c:pt idx="0">
                  <c:v>Walk</c:v>
                </c:pt>
                <c:pt idx="1">
                  <c:v>Cycle</c:v>
                </c:pt>
                <c:pt idx="2">
                  <c:v>Scoot</c:v>
                </c:pt>
                <c:pt idx="3">
                  <c:v>Park and Stride</c:v>
                </c:pt>
                <c:pt idx="4">
                  <c:v>School Bus</c:v>
                </c:pt>
                <c:pt idx="5">
                  <c:v>Car</c:v>
                </c:pt>
              </c:strCache>
              <c:extLst/>
            </c:strRef>
          </c:cat>
          <c:val>
            <c:numRef>
              <c:f>('Student info'!$L$5:$L$9,'Student info'!$L$11)</c:f>
              <c:numCache>
                <c:formatCode>0.0%</c:formatCode>
                <c:ptCount val="6"/>
                <c:pt idx="0">
                  <c:v>0.15315315315315314</c:v>
                </c:pt>
                <c:pt idx="1">
                  <c:v>4.5045045045045043E-2</c:v>
                </c:pt>
                <c:pt idx="2">
                  <c:v>9.0090090090090089E-3</c:v>
                </c:pt>
                <c:pt idx="3">
                  <c:v>6.9069069069069067E-2</c:v>
                </c:pt>
                <c:pt idx="4">
                  <c:v>0.45345345345345345</c:v>
                </c:pt>
                <c:pt idx="5">
                  <c:v>0.27027027027027029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E-47B5-9946-6A6A7F36EF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782593424"/>
        <c:axId val="1782611728"/>
      </c:barChart>
      <c:valAx>
        <c:axId val="178261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2593424"/>
        <c:crosses val="autoZero"/>
        <c:crossBetween val="between"/>
      </c:valAx>
      <c:catAx>
        <c:axId val="178259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261172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3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52-4527-8C53-4EE3C0DD87F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52-4527-8C53-4EE3C0DD87F4}"/>
              </c:ext>
            </c:extLst>
          </c:dPt>
          <c:dPt>
            <c:idx val="2"/>
            <c:invertIfNegative val="0"/>
            <c:bubble3D val="0"/>
            <c:spPr>
              <a:solidFill>
                <a:srgbClr val="F377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52-4527-8C53-4EE3C0DD87F4}"/>
              </c:ext>
            </c:extLst>
          </c:dPt>
          <c:dPt>
            <c:idx val="3"/>
            <c:invertIfNegative val="0"/>
            <c:bubble3D val="0"/>
            <c:spPr>
              <a:solidFill>
                <a:srgbClr val="5ABA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52-4527-8C53-4EE3C0DD87F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52-4527-8C53-4EE3C0DD87F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B52-4527-8C53-4EE3C0DD87F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Walk</c:v>
                </c:pt>
                <c:pt idx="1">
                  <c:v>Cycle</c:v>
                </c:pt>
                <c:pt idx="2">
                  <c:v>Scoot</c:v>
                </c:pt>
                <c:pt idx="3">
                  <c:v>Park and Stride</c:v>
                </c:pt>
                <c:pt idx="4">
                  <c:v>School Bus</c:v>
                </c:pt>
                <c:pt idx="5">
                  <c:v>Car</c:v>
                </c:pt>
              </c:strCache>
              <c:extLst/>
            </c:strRef>
          </c:cat>
          <c:val>
            <c:numRef>
              <c:f>Sheet1!$C$2:$C$8</c:f>
              <c:numCache>
                <c:formatCode>General</c:formatCode>
                <c:ptCount val="6"/>
                <c:pt idx="0">
                  <c:v>0.38636363636363635</c:v>
                </c:pt>
                <c:pt idx="1">
                  <c:v>0.11363636363636363</c:v>
                </c:pt>
                <c:pt idx="2">
                  <c:v>2.2727272727272728E-2</c:v>
                </c:pt>
                <c:pt idx="3">
                  <c:v>0.12878787878787878</c:v>
                </c:pt>
                <c:pt idx="4">
                  <c:v>6.0606060606060608E-2</c:v>
                </c:pt>
                <c:pt idx="5">
                  <c:v>0.2878787878787879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2B52-4527-8C53-4EE3C0DD8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88055439"/>
        <c:axId val="1188070831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009339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2B52-4527-8C53-4EE3C0DD87F4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F2B11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2B52-4527-8C53-4EE3C0DD87F4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F3773F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2B52-4527-8C53-4EE3C0DD87F4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5ABACA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2B52-4527-8C53-4EE3C0DD87F4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2B52-4527-8C53-4EE3C0DD87F4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2B52-4527-8C53-4EE3C0DD87F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6"/>
                      <c:pt idx="0">
                        <c:v>Walk</c:v>
                      </c:pt>
                      <c:pt idx="1">
                        <c:v>Cycle</c:v>
                      </c:pt>
                      <c:pt idx="2">
                        <c:v>Scoot</c:v>
                      </c:pt>
                      <c:pt idx="3">
                        <c:v>Park and Stride</c:v>
                      </c:pt>
                      <c:pt idx="4">
                        <c:v>School Bus</c:v>
                      </c:pt>
                      <c:pt idx="5">
                        <c:v>Car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51</c:v>
                      </c:pt>
                      <c:pt idx="1">
                        <c:v>15</c:v>
                      </c:pt>
                      <c:pt idx="2">
                        <c:v>3</c:v>
                      </c:pt>
                      <c:pt idx="3">
                        <c:v>17</c:v>
                      </c:pt>
                      <c:pt idx="4">
                        <c:v>8</c:v>
                      </c:pt>
                      <c:pt idx="5">
                        <c:v>38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D-2B52-4527-8C53-4EE3C0DD87F4}"/>
                  </c:ext>
                </c:extLst>
              </c15:ser>
            </c15:filteredBarSeries>
          </c:ext>
        </c:extLst>
      </c:barChart>
      <c:catAx>
        <c:axId val="1188055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188070831"/>
        <c:crosses val="autoZero"/>
        <c:auto val="1"/>
        <c:lblAlgn val="ctr"/>
        <c:lblOffset val="100"/>
        <c:noMultiLvlLbl val="0"/>
      </c:catAx>
      <c:valAx>
        <c:axId val="118807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188055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9850427350428"/>
          <c:y val="6.3395601851851835E-2"/>
          <c:w val="0.6921660256410257"/>
          <c:h val="0.74984652777777783"/>
        </c:manualLayout>
      </c:layout>
      <c:pieChart>
        <c:varyColors val="1"/>
        <c:ser>
          <c:idx val="0"/>
          <c:order val="0"/>
          <c:spPr>
            <a:solidFill>
              <a:srgbClr val="F3773F"/>
            </a:solidFill>
          </c:spPr>
          <c:dPt>
            <c:idx val="0"/>
            <c:bubble3D val="0"/>
            <c:spPr>
              <a:solidFill>
                <a:srgbClr val="0096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F6-4925-8F65-6E4C5C21FD1B}"/>
              </c:ext>
            </c:extLst>
          </c:dPt>
          <c:dPt>
            <c:idx val="1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F6-4925-8F65-6E4C5C21FD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ParentAnswers!$B$5:$B$6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ParentAnswers!$D$5:$D$6</c:f>
              <c:numCache>
                <c:formatCode>0.0%</c:formatCode>
                <c:ptCount val="2"/>
                <c:pt idx="0">
                  <c:v>0.84158415841584155</c:v>
                </c:pt>
                <c:pt idx="1">
                  <c:v>0.15841584158415842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F6-4925-8F65-6E4C5C21FD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0076923076923"/>
          <c:y val="0.888901851851852"/>
          <c:w val="0.30127094017094019"/>
          <c:h val="5.2301851851851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9850427350428"/>
          <c:y val="8.9853935185185169E-2"/>
          <c:w val="0.6921660256410257"/>
          <c:h val="0.749846527777777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6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29-47FD-8A7B-8B61FCCBF34E}"/>
              </c:ext>
            </c:extLst>
          </c:dPt>
          <c:dPt>
            <c:idx val="1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29-47FD-8A7B-8B61FCCBF34E}"/>
              </c:ext>
            </c:extLst>
          </c:dPt>
          <c:dLbls>
            <c:dLbl>
              <c:idx val="0"/>
              <c:layout>
                <c:manualLayout>
                  <c:x val="0.23337606837606828"/>
                  <c:y val="-0.111712962962962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29-47FD-8A7B-8B61FCCBF3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ParentAnswers!$F$5:$F$6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ParentAnswers!$H$5:$H$6</c:f>
              <c:numCache>
                <c:formatCode>0.0%</c:formatCode>
                <c:ptCount val="2"/>
                <c:pt idx="0">
                  <c:v>0.98514851485148514</c:v>
                </c:pt>
                <c:pt idx="1">
                  <c:v>1.4851485148514851E-2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29-47FD-8A7B-8B61FCCBF3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5072136752136751"/>
          <c:y val="0.89772129629629627"/>
          <c:w val="0.30127094017094019"/>
          <c:h val="5.2301851851851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9850427350428"/>
          <c:y val="8.9853935185185169E-2"/>
          <c:w val="0.6921660256410257"/>
          <c:h val="0.749846527777777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6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1-4B97-8EB9-98BA306C474B}"/>
              </c:ext>
            </c:extLst>
          </c:dPt>
          <c:dPt>
            <c:idx val="1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11-4B97-8EB9-98BA306C474B}"/>
              </c:ext>
            </c:extLst>
          </c:dPt>
          <c:dLbls>
            <c:dLbl>
              <c:idx val="0"/>
              <c:layout>
                <c:manualLayout>
                  <c:x val="0.23337606837606828"/>
                  <c:y val="-0.111712962962962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11-4B97-8EB9-98BA306C47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ParentAnswers!$F$5:$F$6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ParentAnswers!$H$5:$H$6</c:f>
              <c:numCache>
                <c:formatCode>0.0%</c:formatCode>
                <c:ptCount val="2"/>
                <c:pt idx="0">
                  <c:v>0.98514851485148514</c:v>
                </c:pt>
                <c:pt idx="1">
                  <c:v>1.4851485148514851E-2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11-4B97-8EB9-98BA306C47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5072136752136751"/>
          <c:y val="0.89772129629629627"/>
          <c:w val="0.30127094017094019"/>
          <c:h val="5.2301851851851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36106356673384E-2"/>
          <c:y val="4.8907127250514569E-2"/>
          <c:w val="0.6840888243347959"/>
          <c:h val="0.86722849769552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ParentAnswers!$N$5</c:f>
              <c:strCache>
                <c:ptCount val="1"/>
                <c:pt idx="0">
                  <c:v>New or improved footpaths</c:v>
                </c:pt>
              </c:strCache>
            </c:strRef>
          </c:tx>
          <c:spPr>
            <a:solidFill>
              <a:srgbClr val="AB224A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2B-4BE1-9F4E-E8DDE8CB063C}"/>
              </c:ext>
            </c:extLst>
          </c:dPt>
          <c:dPt>
            <c:idx val="2"/>
            <c:invertIfNegative val="0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2B-4BE1-9F4E-E8DDE8CB063C}"/>
              </c:ext>
            </c:extLst>
          </c:dPt>
          <c:dPt>
            <c:idx val="3"/>
            <c:invertIfNegative val="0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2B-4BE1-9F4E-E8DDE8CB063C}"/>
              </c:ext>
            </c:extLst>
          </c:dPt>
          <c:dPt>
            <c:idx val="4"/>
            <c:invertIfNegative val="0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2B-4BE1-9F4E-E8DDE8CB063C}"/>
              </c:ext>
            </c:extLst>
          </c:dPt>
          <c:dPt>
            <c:idx val="5"/>
            <c:invertIfNegative val="0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2B-4BE1-9F4E-E8DDE8CB063C}"/>
              </c:ext>
            </c:extLst>
          </c:dPt>
          <c:dPt>
            <c:idx val="6"/>
            <c:invertIfNegative val="0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2B-4BE1-9F4E-E8DDE8CB063C}"/>
              </c:ext>
            </c:extLst>
          </c:dPt>
          <c:dPt>
            <c:idx val="7"/>
            <c:invertIfNegative val="0"/>
            <c:bubble3D val="0"/>
            <c:spPr>
              <a:solidFill>
                <a:srgbClr val="AB2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02B-4BE1-9F4E-E8DDE8CB06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ParentAnswers!$P$5</c:f>
              <c:numCache>
                <c:formatCode>0.0%</c:formatCode>
                <c:ptCount val="1"/>
                <c:pt idx="0">
                  <c:v>0.72277227722772275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02B-4BE1-9F4E-E8DDE8CB063C}"/>
            </c:ext>
          </c:extLst>
        </c:ser>
        <c:ser>
          <c:idx val="1"/>
          <c:order val="1"/>
          <c:tx>
            <c:strRef>
              <c:f>ParentAnswers!$N$6</c:f>
              <c:strCache>
                <c:ptCount val="1"/>
                <c:pt idx="0">
                  <c:v>New or improved cycle paths</c:v>
                </c:pt>
              </c:strCache>
            </c:strRef>
          </c:tx>
          <c:spPr>
            <a:solidFill>
              <a:srgbClr val="F3773F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ParentAnswers!$P$6</c:f>
              <c:numCache>
                <c:formatCode>0.0%</c:formatCode>
                <c:ptCount val="1"/>
                <c:pt idx="0">
                  <c:v>0.68316831683168322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02B-4BE1-9F4E-E8DDE8CB063C}"/>
            </c:ext>
          </c:extLst>
        </c:ser>
        <c:ser>
          <c:idx val="2"/>
          <c:order val="2"/>
          <c:tx>
            <c:strRef>
              <c:f>ParentAnswers!$N$7</c:f>
              <c:strCache>
                <c:ptCount val="1"/>
                <c:pt idx="0">
                  <c:v>Safer crossing points</c:v>
                </c:pt>
              </c:strCache>
            </c:strRef>
          </c:tx>
          <c:spPr>
            <a:solidFill>
              <a:srgbClr val="F2B11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ParentAnswers!$P$7</c:f>
              <c:numCache>
                <c:formatCode>0.0%</c:formatCode>
                <c:ptCount val="1"/>
                <c:pt idx="0">
                  <c:v>0.79702970297029707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02B-4BE1-9F4E-E8DDE8CB063C}"/>
            </c:ext>
          </c:extLst>
        </c:ser>
        <c:ser>
          <c:idx val="3"/>
          <c:order val="3"/>
          <c:tx>
            <c:strRef>
              <c:f>ParentAnswers!$N$8</c:f>
              <c:strCache>
                <c:ptCount val="1"/>
                <c:pt idx="0">
                  <c:v>Reduced traffic speed</c:v>
                </c:pt>
              </c:strCache>
            </c:strRef>
          </c:tx>
          <c:spPr>
            <a:solidFill>
              <a:srgbClr val="00964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ParentAnswers!$P$8</c:f>
              <c:numCache>
                <c:formatCode>0.0%</c:formatCode>
                <c:ptCount val="1"/>
                <c:pt idx="0">
                  <c:v>0.52475247524752477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02B-4BE1-9F4E-E8DDE8CB063C}"/>
            </c:ext>
          </c:extLst>
        </c:ser>
        <c:ser>
          <c:idx val="4"/>
          <c:order val="4"/>
          <c:tx>
            <c:strRef>
              <c:f>ParentAnswers!$N$9</c:f>
              <c:strCache>
                <c:ptCount val="1"/>
                <c:pt idx="0">
                  <c:v>Fewer cars at the school gate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ABA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02B-4BE1-9F4E-E8DDE8CB06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ParentAnswers!$P$9</c:f>
              <c:numCache>
                <c:formatCode>0.0%</c:formatCode>
                <c:ptCount val="1"/>
                <c:pt idx="0">
                  <c:v>0.49504950495049505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02B-4BE1-9F4E-E8DDE8CB063C}"/>
            </c:ext>
          </c:extLst>
        </c:ser>
        <c:ser>
          <c:idx val="5"/>
          <c:order val="5"/>
          <c:tx>
            <c:strRef>
              <c:f>ParentAnswers!$N$10</c:f>
              <c:strCache>
                <c:ptCount val="1"/>
                <c:pt idx="0">
                  <c:v>Cycle parking at the school</c:v>
                </c:pt>
              </c:strCache>
            </c:strRef>
          </c:tx>
          <c:spPr>
            <a:solidFill>
              <a:srgbClr val="2C5CA8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ParentAnswers!$P$10</c:f>
              <c:numCache>
                <c:formatCode>0.0%</c:formatCode>
                <c:ptCount val="1"/>
                <c:pt idx="0">
                  <c:v>0.35148514851485146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02B-4BE1-9F4E-E8DDE8CB063C}"/>
            </c:ext>
          </c:extLst>
        </c:ser>
        <c:ser>
          <c:idx val="6"/>
          <c:order val="6"/>
          <c:tx>
            <c:strRef>
              <c:f>ParentAnswers!$N$11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9A79BB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ParentAnswers!$P$11</c:f>
              <c:numCache>
                <c:formatCode>0.0%</c:formatCode>
                <c:ptCount val="1"/>
                <c:pt idx="0">
                  <c:v>7.9207920792079209E-2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02B-4BE1-9F4E-E8DDE8CB063C}"/>
            </c:ext>
          </c:extLst>
        </c:ser>
        <c:ser>
          <c:idx val="7"/>
          <c:order val="7"/>
          <c:tx>
            <c:strRef>
              <c:f>ParentAnswers!$N$12</c:f>
              <c:strCache>
                <c:ptCount val="1"/>
                <c:pt idx="0">
                  <c:v>None of these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ParentAnswers!$P$12</c:f>
              <c:numCache>
                <c:formatCode>0.0%</c:formatCode>
                <c:ptCount val="1"/>
                <c:pt idx="0">
                  <c:v>4.9504950495049507E-2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02B-4BE1-9F4E-E8DDE8CB06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82593424"/>
        <c:axId val="1782611728"/>
      </c:barChart>
      <c:valAx>
        <c:axId val="178261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2593424"/>
        <c:crosses val="autoZero"/>
        <c:crossBetween val="between"/>
      </c:valAx>
      <c:catAx>
        <c:axId val="1782593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261172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r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270999715579709"/>
          <c:y val="9.9980032954802497E-2"/>
          <c:w val="0.27345000000000003"/>
          <c:h val="0.76986277398345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B9DA5-C34D-465A-BEDE-267EC32CA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93" cy="496961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86802-3141-434F-B98B-136CAE4B28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8FC2F975-F6F6-4ADF-8274-F7DEEEFF3CCD}" type="datetimeFigureOut">
              <a:rPr lang="en-IE" smtClean="0"/>
              <a:t>06/01/2022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968D7-AFBD-49BD-A2E4-6FACC04367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9678"/>
            <a:ext cx="2945293" cy="496961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E3648-FD42-4EC4-BFAE-3BB8438A22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815" y="9429678"/>
            <a:ext cx="2945293" cy="496961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CA092254-0973-4CF7-AE12-44A3659C79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955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50" y="1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F223CB3E-301E-4835-B971-963D483035AC}" type="datetimeFigureOut">
              <a:rPr lang="en-IE" smtClean="0"/>
              <a:t>06/01/2022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71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27" y="4777782"/>
            <a:ext cx="5438140" cy="3907834"/>
          </a:xfrm>
          <a:prstGeom prst="rect">
            <a:avLst/>
          </a:prstGeom>
        </p:spPr>
        <p:txBody>
          <a:bodyPr vert="horz" lIns="88194" tIns="44097" rIns="88194" bIns="440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305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50" y="9429305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7AACA0FE-A3E6-47EB-BCE6-672875D31E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713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2157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6346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9837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3370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3488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6856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891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196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883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755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719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1145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6812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420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A0FE-A3E6-47EB-BCE6-672875D31E5A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797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184B1D5-7213-43E4-A55D-352A007BF76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071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A6E749-5213-4046-9049-D4A470B2E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93" y="360000"/>
            <a:ext cx="5419814" cy="356037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53302C-7ABF-4374-8647-437B59524F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3000" y="3780000"/>
            <a:ext cx="6660000" cy="2340000"/>
          </a:xfrm>
        </p:spPr>
        <p:txBody>
          <a:bodyPr anchor="ctr"/>
          <a:lstStyle>
            <a:lvl1pPr marL="0" indent="0" algn="ctr">
              <a:buNone/>
              <a:defRPr b="1" cap="small" baseline="0"/>
            </a:lvl1pPr>
          </a:lstStyle>
          <a:p>
            <a:pPr lvl="0"/>
            <a:r>
              <a:rPr lang="en-GB" b="1"/>
              <a:t>Click to edit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563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Plan -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184B1D5-7213-43E4-A55D-352A007BF76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071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A6E749-5213-4046-9049-D4A470B2E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-360000"/>
            <a:ext cx="4932126" cy="3240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53302C-7ABF-4374-8647-437B59524F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2386485"/>
            <a:ext cx="9000000" cy="2700000"/>
          </a:xfrm>
        </p:spPr>
        <p:txBody>
          <a:bodyPr anchor="ctr"/>
          <a:lstStyle>
            <a:lvl1pPr marL="0" indent="0" algn="ctr">
              <a:buNone/>
              <a:defRPr b="1" cap="none" baseline="0"/>
            </a:lvl1pPr>
          </a:lstStyle>
          <a:p>
            <a:pPr lvl="0"/>
            <a:r>
              <a:rPr lang="en-GB" b="1"/>
              <a:t>Click to edit:</a:t>
            </a:r>
          </a:p>
          <a:p>
            <a:pPr lvl="0"/>
            <a:r>
              <a:rPr lang="en-GB" b="1"/>
              <a:t>School Name</a:t>
            </a:r>
          </a:p>
          <a:p>
            <a:pPr lvl="0"/>
            <a:r>
              <a:rPr lang="en-GB" b="1"/>
              <a:t>Address, Eircode</a:t>
            </a:r>
          </a:p>
          <a:p>
            <a:pPr lvl="0"/>
            <a:r>
              <a:rPr lang="en-GB" b="1"/>
              <a:t>Roll Number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94E87B-C777-4FD1-AC76-BE0C6AC2D3FB}"/>
              </a:ext>
            </a:extLst>
          </p:cNvPr>
          <p:cNvSpPr txBox="1">
            <a:spLocks/>
          </p:cNvSpPr>
          <p:nvPr userDrawn="1"/>
        </p:nvSpPr>
        <p:spPr>
          <a:xfrm>
            <a:off x="5786160" y="435005"/>
            <a:ext cx="3456000" cy="1429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 cap="small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/>
              <a:t>Draft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/>
              <a:t>Delivery Plan</a:t>
            </a:r>
            <a:endParaRPr lang="en-IE" sz="400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0B1E838-C781-4FB4-ABA8-27813BA1DA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6554" y="5389104"/>
            <a:ext cx="5399999" cy="54000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cap="small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b="1"/>
              <a:t>Date</a:t>
            </a:r>
            <a:endParaRPr lang="en-IE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AC60029-2209-4467-9395-0E4EE0C9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6554" y="6055008"/>
            <a:ext cx="5400000" cy="54000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cap="small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b="1"/>
              <a:t>Local Authority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425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Plan - 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090A1-4D86-4FED-8BD8-B4DA5D6C78F2}"/>
              </a:ext>
            </a:extLst>
          </p:cNvPr>
          <p:cNvCxnSpPr>
            <a:cxnSpLocks/>
          </p:cNvCxnSpPr>
          <p:nvPr userDrawn="1"/>
        </p:nvCxnSpPr>
        <p:spPr>
          <a:xfrm>
            <a:off x="93000" y="612000"/>
            <a:ext cx="9720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31C9F8A-BC20-4588-A7CA-5D39B6EB3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0424" y="5724000"/>
            <a:ext cx="631151" cy="144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70D17-103C-461D-B541-28D03B10A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000" y="108000"/>
            <a:ext cx="5040000" cy="432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pPr lvl="0"/>
            <a:r>
              <a:rPr lang="en-GB"/>
              <a:t>School Name</a:t>
            </a:r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997CD-96AD-4001-BD2F-72B1FE2E0115}"/>
              </a:ext>
            </a:extLst>
          </p:cNvPr>
          <p:cNvSpPr txBox="1"/>
          <p:nvPr userDrawn="1"/>
        </p:nvSpPr>
        <p:spPr>
          <a:xfrm>
            <a:off x="107999" y="93168"/>
            <a:ext cx="202972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GB" sz="2400" b="1">
                <a:latin typeface="Amatic SC" panose="00000500000000000000" pitchFamily="2" charset="-79"/>
                <a:cs typeface="Amatic SC" panose="00000500000000000000" pitchFamily="2" charset="-79"/>
              </a:rPr>
              <a:t>Safe Routes to School</a:t>
            </a:r>
            <a:endParaRPr lang="en-IE" sz="2400" b="1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7AABB7-8DFA-4920-ACF8-8B0F51BB2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98" y="1080000"/>
            <a:ext cx="4536000" cy="90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here to describe the front of school environment. This is just placeholder text. Edit using your own description.</a:t>
            </a:r>
          </a:p>
          <a:p>
            <a:pPr lvl="0"/>
            <a:r>
              <a:rPr lang="en-US"/>
              <a:t>Paragraph spacing=Single; 6pt before</a:t>
            </a:r>
            <a:endParaRPr lang="en-IE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3D7E67-4277-470D-B7E9-043DA47CD4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52000" y="720000"/>
            <a:ext cx="5040000" cy="5328000"/>
          </a:xfrm>
          <a:ln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Insert Front of School map here</a:t>
            </a:r>
            <a:endParaRPr lang="en-IE"/>
          </a:p>
        </p:txBody>
      </p:sp>
      <p:sp>
        <p:nvSpPr>
          <p:cNvPr id="13" name="Text Placeholder 54">
            <a:extLst>
              <a:ext uri="{FF2B5EF4-FFF2-40B4-BE49-F238E27FC236}">
                <a16:creationId xmlns:a16="http://schemas.microsoft.com/office/drawing/2014/main" id="{78B9B0EE-2A5C-4C1B-A731-4DA765C055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000" y="720000"/>
            <a:ext cx="4536000" cy="324000"/>
          </a:xfrm>
        </p:spPr>
        <p:txBody>
          <a:bodyPr anchor="ctr">
            <a:normAutofit/>
          </a:bodyPr>
          <a:lstStyle>
            <a:lvl1pPr>
              <a:defRPr sz="1600" b="1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Proposed Front of School Environment</a:t>
            </a:r>
            <a:endParaRPr lang="en-IE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A7F19C03-F366-4089-ACC7-CE8556933F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000" y="2052000"/>
            <a:ext cx="4536000" cy="468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50"/>
            </a:lvl1pPr>
          </a:lstStyle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GB" sz="1000" b="1">
                <a:solidFill>
                  <a:schemeClr val="accent1"/>
                </a:solidFill>
                <a:latin typeface="Century Gothic" panose="020B0502020202020204" pitchFamily="34" charset="0"/>
              </a:rPr>
              <a:t>a. Element A</a:t>
            </a:r>
          </a:p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IE" sz="1000">
                <a:latin typeface="Century Gothic" panose="020B0502020202020204" pitchFamily="34" charset="0"/>
              </a:rPr>
              <a:t>Describe element A. This is placeholder text. Edit with your own. Font Size=10pt</a:t>
            </a:r>
          </a:p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IE" sz="1000" b="1">
                <a:solidFill>
                  <a:schemeClr val="accent1"/>
                </a:solidFill>
                <a:latin typeface="Century Gothic" panose="020B0502020202020204" pitchFamily="34" charset="0"/>
              </a:rPr>
              <a:t>b. Element B</a:t>
            </a:r>
          </a:p>
          <a:p>
            <a:pPr marL="0" marR="0" lvl="0" indent="0" algn="l" defTabSz="660325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>
                <a:latin typeface="Century Gothic" panose="020B0502020202020204" pitchFamily="34" charset="0"/>
              </a:rPr>
              <a:t>Describe element B. This is placeholder text. Edit with your own. Font Size=10pt</a:t>
            </a:r>
          </a:p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GB" sz="1000" b="1">
                <a:solidFill>
                  <a:schemeClr val="accent1"/>
                </a:solidFill>
                <a:latin typeface="Century Gothic" panose="020B0502020202020204" pitchFamily="34" charset="0"/>
              </a:rPr>
              <a:t>c. Element C</a:t>
            </a:r>
          </a:p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IE" sz="1000">
                <a:latin typeface="Century Gothic" panose="020B0502020202020204" pitchFamily="34" charset="0"/>
              </a:rPr>
              <a:t>Describe element C. This is placeholder text. Edit with your own. Font Size=10pt</a:t>
            </a:r>
          </a:p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IE" sz="1000" b="1">
                <a:solidFill>
                  <a:schemeClr val="accent1"/>
                </a:solidFill>
                <a:latin typeface="Century Gothic" panose="020B0502020202020204" pitchFamily="34" charset="0"/>
              </a:rPr>
              <a:t>d. Element D</a:t>
            </a:r>
          </a:p>
          <a:p>
            <a:pPr marL="0" marR="0" lvl="0" indent="0" algn="l" defTabSz="660325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>
                <a:latin typeface="Century Gothic" panose="020B0502020202020204" pitchFamily="34" charset="0"/>
              </a:rPr>
              <a:t>Describe element D. This is placeholder text. Edit with your own. Font Size=10pt</a:t>
            </a:r>
          </a:p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GB" sz="1000" b="1">
                <a:solidFill>
                  <a:schemeClr val="accent1"/>
                </a:solidFill>
                <a:latin typeface="Century Gothic" panose="020B0502020202020204" pitchFamily="34" charset="0"/>
              </a:rPr>
              <a:t>e. Element 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E" sz="1000">
                <a:latin typeface="Century Gothic" panose="020B0502020202020204" pitchFamily="34" charset="0"/>
              </a:rPr>
              <a:t>Describe element A. This is placeholder text. Edit with your own. Font Size=10pt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E" sz="1000" b="1">
                <a:solidFill>
                  <a:schemeClr val="accent1"/>
                </a:solidFill>
                <a:latin typeface="Century Gothic" panose="020B0502020202020204" pitchFamily="34" charset="0"/>
              </a:rPr>
              <a:t>f. Element 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>
                <a:latin typeface="Century Gothic" panose="020B0502020202020204" pitchFamily="34" charset="0"/>
              </a:rPr>
              <a:t>Describe element F. This is placeholder text. Edit with your own. Font Size=10pt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E" sz="1000" b="1">
                <a:solidFill>
                  <a:schemeClr val="accent1"/>
                </a:solidFill>
                <a:latin typeface="Century Gothic" panose="020B0502020202020204" pitchFamily="34" charset="0"/>
              </a:rPr>
              <a:t>g. Element 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>
                <a:latin typeface="Century Gothic" panose="020B0502020202020204" pitchFamily="34" charset="0"/>
              </a:rPr>
              <a:t>Describe element F. This is placeholder text. Edit with your own. Font Size=10pt</a:t>
            </a:r>
          </a:p>
          <a:p>
            <a:pPr marL="0" marR="0" lvl="0" indent="0" algn="l" defTabSz="660325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0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Plan - 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090A1-4D86-4FED-8BD8-B4DA5D6C78F2}"/>
              </a:ext>
            </a:extLst>
          </p:cNvPr>
          <p:cNvCxnSpPr>
            <a:cxnSpLocks/>
          </p:cNvCxnSpPr>
          <p:nvPr userDrawn="1"/>
        </p:nvCxnSpPr>
        <p:spPr>
          <a:xfrm>
            <a:off x="93000" y="612000"/>
            <a:ext cx="9720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31C9F8A-BC20-4588-A7CA-5D39B6EB3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0424" y="5724000"/>
            <a:ext cx="631151" cy="144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70D17-103C-461D-B541-28D03B10A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000" y="108000"/>
            <a:ext cx="5040000" cy="432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pPr lvl="0"/>
            <a:r>
              <a:rPr lang="en-GB"/>
              <a:t>School Name</a:t>
            </a:r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997CD-96AD-4001-BD2F-72B1FE2E0115}"/>
              </a:ext>
            </a:extLst>
          </p:cNvPr>
          <p:cNvSpPr txBox="1"/>
          <p:nvPr userDrawn="1"/>
        </p:nvSpPr>
        <p:spPr>
          <a:xfrm>
            <a:off x="107999" y="93168"/>
            <a:ext cx="202972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GB" sz="2400" b="1">
                <a:latin typeface="Amatic SC" panose="00000500000000000000" pitchFamily="2" charset="-79"/>
                <a:cs typeface="Amatic SC" panose="00000500000000000000" pitchFamily="2" charset="-79"/>
              </a:rPr>
              <a:t>Safe Routes to School</a:t>
            </a:r>
            <a:endParaRPr lang="en-IE" sz="2400" b="1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5" name="Text Placeholder 54">
            <a:extLst>
              <a:ext uri="{FF2B5EF4-FFF2-40B4-BE49-F238E27FC236}">
                <a16:creationId xmlns:a16="http://schemas.microsoft.com/office/drawing/2014/main" id="{38D8C7E5-3923-4BDE-A78D-0E32C6CC8C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000" y="720000"/>
            <a:ext cx="3780000" cy="324000"/>
          </a:xfrm>
        </p:spPr>
        <p:txBody>
          <a:bodyPr anchor="ctr">
            <a:normAutofit/>
          </a:bodyPr>
          <a:lstStyle>
            <a:lvl1pPr>
              <a:defRPr sz="1600" b="1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Current Front of School Environment</a:t>
            </a:r>
            <a:endParaRPr lang="en-IE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E46BD45-4C61-41D4-B8B7-798376493D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000" y="1080000"/>
            <a:ext cx="2160000" cy="180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Insert Front of School image here</a:t>
            </a:r>
            <a:endParaRPr lang="en-IE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A187BCDA-6864-4B42-A51A-9F35317C7EE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49000" y="1080000"/>
            <a:ext cx="2160000" cy="180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Insert Front of School image here</a:t>
            </a:r>
            <a:endParaRPr lang="en-IE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DC1058F1-6FBE-4448-95D2-EE75EE0A683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90000" y="1080000"/>
            <a:ext cx="2160000" cy="180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Insert Front of School image here</a:t>
            </a:r>
            <a:endParaRPr lang="en-IE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E0C93A7B-7A60-418D-88DC-A18FF5BCCE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31000" y="1080000"/>
            <a:ext cx="2160000" cy="180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Insert Front of School image here</a:t>
            </a:r>
            <a:endParaRPr lang="en-IE"/>
          </a:p>
        </p:txBody>
      </p:sp>
      <p:sp>
        <p:nvSpPr>
          <p:cNvPr id="20" name="Text Placeholder 54">
            <a:extLst>
              <a:ext uri="{FF2B5EF4-FFF2-40B4-BE49-F238E27FC236}">
                <a16:creationId xmlns:a16="http://schemas.microsoft.com/office/drawing/2014/main" id="{5298212B-4ACF-4C4F-B743-BAC6FD51C5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000" y="2952000"/>
            <a:ext cx="3780000" cy="324000"/>
          </a:xfrm>
        </p:spPr>
        <p:txBody>
          <a:bodyPr anchor="ctr">
            <a:normAutofit/>
          </a:bodyPr>
          <a:lstStyle>
            <a:lvl1pPr>
              <a:defRPr sz="1600" b="1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Elements of Proposed Scheme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903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Plan - 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090A1-4D86-4FED-8BD8-B4DA5D6C78F2}"/>
              </a:ext>
            </a:extLst>
          </p:cNvPr>
          <p:cNvCxnSpPr>
            <a:cxnSpLocks/>
          </p:cNvCxnSpPr>
          <p:nvPr userDrawn="1"/>
        </p:nvCxnSpPr>
        <p:spPr>
          <a:xfrm>
            <a:off x="93000" y="612000"/>
            <a:ext cx="9720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31C9F8A-BC20-4588-A7CA-5D39B6EB3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0424" y="5724000"/>
            <a:ext cx="631151" cy="144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70D17-103C-461D-B541-28D03B10A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000" y="108000"/>
            <a:ext cx="5040000" cy="432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pPr lvl="0"/>
            <a:r>
              <a:rPr lang="en-GB"/>
              <a:t>School Name</a:t>
            </a:r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997CD-96AD-4001-BD2F-72B1FE2E0115}"/>
              </a:ext>
            </a:extLst>
          </p:cNvPr>
          <p:cNvSpPr txBox="1"/>
          <p:nvPr userDrawn="1"/>
        </p:nvSpPr>
        <p:spPr>
          <a:xfrm>
            <a:off x="107999" y="93168"/>
            <a:ext cx="202972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GB" sz="2400" b="1">
                <a:latin typeface="Amatic SC" panose="00000500000000000000" pitchFamily="2" charset="-79"/>
                <a:cs typeface="Amatic SC" panose="00000500000000000000" pitchFamily="2" charset="-79"/>
              </a:rPr>
              <a:t>Safe Routes to School</a:t>
            </a:r>
            <a:endParaRPr lang="en-IE" sz="2400" b="1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276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">
    <p:bg>
      <p:bgPr>
        <a:solidFill>
          <a:srgbClr val="AB2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020DED8-F7E2-4A0E-A4E4-20726EE5A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3000" y="2529000"/>
            <a:ext cx="6480000" cy="1620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  <a:lvl2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2pPr>
            <a:lvl3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3pPr>
            <a:lvl4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4pPr>
            <a:lvl5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5pPr>
          </a:lstStyle>
          <a:p>
            <a:pPr lvl="0"/>
            <a:r>
              <a:rPr lang="en-GB"/>
              <a:t>Click to Edit Slide Text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7605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">
    <p:bg>
      <p:bgPr>
        <a:solidFill>
          <a:srgbClr val="F2B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DBAA986-2919-4DDB-A5B8-39717B9628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3000" y="2529000"/>
            <a:ext cx="6480000" cy="1620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  <a:lvl2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2pPr>
            <a:lvl3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3pPr>
            <a:lvl4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4pPr>
            <a:lvl5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5pPr>
          </a:lstStyle>
          <a:p>
            <a:pPr lvl="0"/>
            <a:r>
              <a:rPr lang="en-GB"/>
              <a:t>Click to Edit Slide Text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736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">
    <p:bg>
      <p:bgPr>
        <a:solidFill>
          <a:srgbClr val="2C5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BFCA9-D637-4D4B-8B91-3E80C0705D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3000" y="2529000"/>
            <a:ext cx="6480000" cy="1620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  <a:lvl2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2pPr>
            <a:lvl3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3pPr>
            <a:lvl4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4pPr>
            <a:lvl5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5pPr>
          </a:lstStyle>
          <a:p>
            <a:pPr lvl="0"/>
            <a:r>
              <a:rPr lang="en-GB"/>
              <a:t>Click to Edit Slide Text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0970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bg>
      <p:bgPr>
        <a:solidFill>
          <a:srgbClr val="009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369CA-BBEB-4AAD-BDFD-8F47490837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3000" y="2529000"/>
            <a:ext cx="6480000" cy="1620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  <a:lvl2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2pPr>
            <a:lvl3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3pPr>
            <a:lvl4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4pPr>
            <a:lvl5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5pPr>
          </a:lstStyle>
          <a:p>
            <a:pPr lvl="0"/>
            <a:r>
              <a:rPr lang="en-GB"/>
              <a:t>Click to Edit Slide Text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832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with penci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090A1-4D86-4FED-8BD8-B4DA5D6C78F2}"/>
              </a:ext>
            </a:extLst>
          </p:cNvPr>
          <p:cNvCxnSpPr>
            <a:cxnSpLocks/>
          </p:cNvCxnSpPr>
          <p:nvPr userDrawn="1"/>
        </p:nvCxnSpPr>
        <p:spPr>
          <a:xfrm>
            <a:off x="0" y="972000"/>
            <a:ext cx="7776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31C9F8A-BC20-4588-A7CA-5D39B6EB3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0424" y="5724000"/>
            <a:ext cx="631151" cy="144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70D17-103C-461D-B541-28D03B10A5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" y="108000"/>
            <a:ext cx="7596000" cy="72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E" sz="2800" b="1" dirty="0">
                <a:solidFill>
                  <a:schemeClr val="accent1"/>
                </a:solidFill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0"/>
              </a:spcBef>
            </a:pP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368F0-E039-49AD-9053-58F091215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00" y="1151999"/>
            <a:ext cx="9648000" cy="4860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</a:defRPr>
            </a:lvl1pPr>
            <a:lvl2pPr marL="540000" indent="-288000">
              <a:lnSpc>
                <a:spcPct val="15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1080000" indent="-2880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GB"/>
              <a:t>Type text here</a:t>
            </a:r>
          </a:p>
          <a:p>
            <a:pPr lvl="1"/>
            <a:r>
              <a:rPr lang="en-GB"/>
              <a:t>Bullet 1a</a:t>
            </a:r>
          </a:p>
          <a:p>
            <a:pPr lvl="1"/>
            <a:r>
              <a:rPr lang="en-GB"/>
              <a:t>Bullet 1b</a:t>
            </a:r>
          </a:p>
          <a:p>
            <a:pPr lvl="1"/>
            <a:r>
              <a:rPr lang="en-GB"/>
              <a:t>Bullet 1c</a:t>
            </a:r>
          </a:p>
          <a:p>
            <a:pPr lvl="2"/>
            <a:r>
              <a:rPr lang="en-GB"/>
              <a:t>Bullet 2a</a:t>
            </a:r>
          </a:p>
          <a:p>
            <a:pPr lvl="2"/>
            <a:r>
              <a:rPr lang="en-GB"/>
              <a:t>Bullet 2b</a:t>
            </a:r>
          </a:p>
          <a:p>
            <a:pPr lvl="2"/>
            <a:r>
              <a:rPr lang="en-GB"/>
              <a:t>Bullet 2c</a:t>
            </a:r>
          </a:p>
          <a:p>
            <a:pPr lvl="0"/>
            <a:endParaRPr lang="en-IE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8CE1E8-46E2-43C2-A4E2-2DF168B80B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2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F078CD-2C5D-49F9-B7D8-19A42E3D83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00" y="1152000"/>
            <a:ext cx="9648000" cy="4860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</a:defRPr>
            </a:lvl1pPr>
            <a:lvl2pPr marL="540000" indent="-288000">
              <a:lnSpc>
                <a:spcPct val="15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1080000" indent="-2880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GB"/>
              <a:t>Type text here</a:t>
            </a:r>
          </a:p>
          <a:p>
            <a:pPr lvl="1"/>
            <a:r>
              <a:rPr lang="en-GB"/>
              <a:t>Bullet 1a</a:t>
            </a:r>
          </a:p>
          <a:p>
            <a:pPr lvl="1"/>
            <a:r>
              <a:rPr lang="en-GB"/>
              <a:t>Bullet 1b</a:t>
            </a:r>
          </a:p>
          <a:p>
            <a:pPr lvl="1"/>
            <a:r>
              <a:rPr lang="en-GB"/>
              <a:t>Bullet 1c</a:t>
            </a:r>
          </a:p>
          <a:p>
            <a:pPr lvl="2"/>
            <a:r>
              <a:rPr lang="en-GB"/>
              <a:t>Bullet 2a</a:t>
            </a:r>
          </a:p>
          <a:p>
            <a:pPr lvl="2"/>
            <a:r>
              <a:rPr lang="en-GB"/>
              <a:t>Bullet 2b</a:t>
            </a:r>
          </a:p>
          <a:p>
            <a:pPr lvl="2"/>
            <a:r>
              <a:rPr lang="en-GB"/>
              <a:t>Bullet 2c</a:t>
            </a:r>
          </a:p>
          <a:p>
            <a:pPr lvl="0"/>
            <a:endParaRPr lang="en-I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07D511-CE23-4092-9B22-FC19B5B225E1}"/>
              </a:ext>
            </a:extLst>
          </p:cNvPr>
          <p:cNvCxnSpPr>
            <a:cxnSpLocks/>
          </p:cNvCxnSpPr>
          <p:nvPr userDrawn="1"/>
        </p:nvCxnSpPr>
        <p:spPr>
          <a:xfrm>
            <a:off x="0" y="972000"/>
            <a:ext cx="7776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606EA00-AE59-43CC-8833-BB40F8FCFA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" y="108000"/>
            <a:ext cx="7596000" cy="72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E" sz="2800" b="1" dirty="0">
                <a:solidFill>
                  <a:schemeClr val="accent1"/>
                </a:solidFill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0"/>
              </a:spcBef>
            </a:pPr>
            <a:endParaRPr lang="en-I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E660BD0-1F94-4B0D-AF7C-881026101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3462" y="4871476"/>
            <a:ext cx="3032538" cy="19865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719822E-AFFF-48BD-BC09-19CB57E147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SRTS logo and p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090A1-4D86-4FED-8BD8-B4DA5D6C78F2}"/>
              </a:ext>
            </a:extLst>
          </p:cNvPr>
          <p:cNvCxnSpPr>
            <a:cxnSpLocks/>
          </p:cNvCxnSpPr>
          <p:nvPr userDrawn="1"/>
        </p:nvCxnSpPr>
        <p:spPr>
          <a:xfrm>
            <a:off x="0" y="972000"/>
            <a:ext cx="7776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31C9F8A-BC20-4588-A7CA-5D39B6EB3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0424" y="5724000"/>
            <a:ext cx="631151" cy="144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70D17-103C-461D-B541-28D03B10A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" y="108000"/>
            <a:ext cx="7596000" cy="72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E" sz="2800" b="1" dirty="0" smtClean="0">
                <a:solidFill>
                  <a:schemeClr val="accent1"/>
                </a:solidFill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0"/>
              </a:spcBef>
            </a:pPr>
            <a:r>
              <a:rPr lang="en-GB"/>
              <a:t>Sample text lorem ipsum</a:t>
            </a:r>
            <a:r>
              <a:rPr lang="en-IE"/>
              <a:t> – click to edit</a:t>
            </a: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7E81C3-A69C-48B3-9FDF-2236B9181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8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SRTS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090A1-4D86-4FED-8BD8-B4DA5D6C78F2}"/>
              </a:ext>
            </a:extLst>
          </p:cNvPr>
          <p:cNvCxnSpPr>
            <a:cxnSpLocks/>
          </p:cNvCxnSpPr>
          <p:nvPr userDrawn="1"/>
        </p:nvCxnSpPr>
        <p:spPr>
          <a:xfrm>
            <a:off x="0" y="972000"/>
            <a:ext cx="7776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70D17-103C-461D-B541-28D03B10A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" y="108000"/>
            <a:ext cx="7596000" cy="72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E" sz="2800" b="1" dirty="0">
                <a:solidFill>
                  <a:schemeClr val="accent1"/>
                </a:solidFill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0"/>
              </a:spcBef>
            </a:pPr>
            <a:r>
              <a:rPr lang="en-GB"/>
              <a:t>Sample text lorem ipsum</a:t>
            </a:r>
            <a:r>
              <a:rPr lang="en-IE"/>
              <a:t> – click to edit</a:t>
            </a: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7E81C3-A69C-48B3-9FDF-2236B9181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ith SRTS logo and p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31C9F8A-BC20-4588-A7CA-5D39B6EB3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0424" y="5724000"/>
            <a:ext cx="631151" cy="1440000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78AD7B-2184-42CE-9829-7DACDA4D3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9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ith SRTS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5B04C8-9435-4472-A345-7C3676B41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99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ith cyc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F078CD-2C5D-49F9-B7D8-19A42E3D83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00" y="1152000"/>
            <a:ext cx="9648000" cy="4860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</a:defRPr>
            </a:lvl1pPr>
            <a:lvl2pPr marL="540000" indent="-288000">
              <a:lnSpc>
                <a:spcPct val="15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1080000" indent="-2880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GB"/>
              <a:t>End slide – click to edit</a:t>
            </a:r>
            <a:endParaRPr lang="en-I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E660BD0-1F94-4B0D-AF7C-881026101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3462" y="4871476"/>
            <a:ext cx="3032538" cy="19865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719822E-AFFF-48BD-BC09-19CB57E147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4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30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8" r:id="rId3"/>
    <p:sldLayoutId id="2147483661" r:id="rId4"/>
    <p:sldLayoutId id="2147483689" r:id="rId5"/>
    <p:sldLayoutId id="2147483683" r:id="rId6"/>
    <p:sldLayoutId id="2147483680" r:id="rId7"/>
    <p:sldLayoutId id="2147483672" r:id="rId8"/>
    <p:sldLayoutId id="2147483690" r:id="rId9"/>
    <p:sldLayoutId id="2147483685" r:id="rId10"/>
    <p:sldLayoutId id="2147483682" r:id="rId11"/>
    <p:sldLayoutId id="2147483686" r:id="rId12"/>
    <p:sldLayoutId id="2147483691" r:id="rId13"/>
    <p:sldLayoutId id="2147483675" r:id="rId14"/>
    <p:sldLayoutId id="2147483674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AB224A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812B9-5844-47E1-AB31-51D0AC6E1BA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1528" y="1907015"/>
            <a:ext cx="9682944" cy="4751237"/>
          </a:xfrm>
        </p:spPr>
        <p:txBody>
          <a:bodyPr>
            <a:normAutofit/>
          </a:bodyPr>
          <a:lstStyle/>
          <a:p>
            <a:r>
              <a:rPr lang="en-GB" sz="5800" b="1" dirty="0">
                <a:latin typeface="Amatic SC" panose="00000500000000000000" pitchFamily="2" charset="-79"/>
                <a:cs typeface="Amatic SC" panose="00000500000000000000" pitchFamily="2" charset="-79"/>
              </a:rPr>
              <a:t>Scoil Mhuire </a:t>
            </a:r>
            <a:r>
              <a:rPr lang="en-GB" sz="5800" b="1" dirty="0" err="1">
                <a:latin typeface="Amatic SC" panose="00000500000000000000" pitchFamily="2" charset="-79"/>
                <a:cs typeface="Amatic SC" panose="00000500000000000000" pitchFamily="2" charset="-79"/>
              </a:rPr>
              <a:t>na</a:t>
            </a:r>
            <a:r>
              <a:rPr lang="en-GB" sz="5800" b="1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en-GB" sz="5800" b="1" dirty="0" err="1">
                <a:latin typeface="Amatic SC" panose="00000500000000000000" pitchFamily="2" charset="-79"/>
                <a:cs typeface="Amatic SC" panose="00000500000000000000" pitchFamily="2" charset="-79"/>
              </a:rPr>
              <a:t>nGrást</a:t>
            </a:r>
            <a:r>
              <a:rPr lang="en-GB" sz="5800" b="1" dirty="0">
                <a:latin typeface="Amatic SC" panose="00000500000000000000" pitchFamily="2" charset="-79"/>
                <a:cs typeface="Amatic SC" panose="00000500000000000000" pitchFamily="2" charset="-79"/>
              </a:rPr>
              <a:t>, </a:t>
            </a:r>
            <a:r>
              <a:rPr lang="en-GB" sz="5800" b="1" dirty="0" err="1">
                <a:latin typeface="Amatic SC" panose="00000500000000000000" pitchFamily="2" charset="-79"/>
                <a:cs typeface="Amatic SC" panose="00000500000000000000" pitchFamily="2" charset="-79"/>
              </a:rPr>
              <a:t>Belgooly</a:t>
            </a:r>
            <a:endParaRPr lang="en-GB" sz="2400" dirty="0">
              <a:latin typeface="Amatic SC" panose="00000500000000000000" pitchFamily="2" charset="-79"/>
              <a:cs typeface="Amatic SC" panose="00000500000000000000" pitchFamily="2" charset="-79"/>
            </a:endParaRPr>
          </a:p>
          <a:p>
            <a:r>
              <a:rPr lang="en-GB" sz="5800" dirty="0">
                <a:latin typeface="Amatic SC" panose="00000500000000000000" pitchFamily="2" charset="-79"/>
                <a:cs typeface="Amatic SC" panose="00000500000000000000" pitchFamily="2" charset="-79"/>
              </a:rPr>
              <a:t>Safe Routes to School Parent Survey Analysis</a:t>
            </a:r>
          </a:p>
          <a:p>
            <a:endParaRPr lang="en-GB" sz="5800" dirty="0">
              <a:latin typeface="Amatic SC" panose="00000500000000000000" pitchFamily="2" charset="-79"/>
              <a:cs typeface="Amatic SC" panose="00000500000000000000" pitchFamily="2" charset="-79"/>
            </a:endParaRPr>
          </a:p>
          <a:p>
            <a:pPr algn="r"/>
            <a:r>
              <a:rPr lang="en-IE" sz="2600" i="1" dirty="0"/>
              <a:t>Prepared by: Ellen Murphy</a:t>
            </a:r>
          </a:p>
          <a:p>
            <a:pPr algn="r"/>
            <a:endParaRPr lang="en-IE" sz="2600" i="1" dirty="0"/>
          </a:p>
          <a:p>
            <a:pPr algn="r"/>
            <a:r>
              <a:rPr lang="en-IE" sz="2600" i="1" dirty="0"/>
              <a:t>Date: December 2021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92723A9-0F48-47D8-A22F-935B2D91D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75" y="94900"/>
            <a:ext cx="3314297" cy="15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9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5438B-BB43-4002-8348-C64FAD422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Scoil Mhuire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nGrást</a:t>
            </a:r>
            <a:r>
              <a:rPr lang="en-GB" dirty="0"/>
              <a:t> – Parent Survey responses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5F8DD-6395-4BF0-BD92-19CF1A9C12B6}"/>
              </a:ext>
            </a:extLst>
          </p:cNvPr>
          <p:cNvSpPr txBox="1"/>
          <p:nvPr/>
        </p:nvSpPr>
        <p:spPr>
          <a:xfrm>
            <a:off x="108001" y="1151999"/>
            <a:ext cx="7560000" cy="684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defRPr b="1" i="0" u="none" strike="noStrike"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GB"/>
              <a:t>Would you support works at the front of school that improve student safety, putting pedestrians and cyclists first? </a:t>
            </a:r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6DC857-3A08-491F-9B5D-89C912F053E3}"/>
              </a:ext>
            </a:extLst>
          </p:cNvPr>
          <p:cNvSpPr txBox="1"/>
          <p:nvPr/>
        </p:nvSpPr>
        <p:spPr>
          <a:xfrm>
            <a:off x="107999" y="6398390"/>
            <a:ext cx="8374408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100" i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Q7. Would you support works at the front of school that improve student safety, putting pedestrians and cyclists first?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043534"/>
              </p:ext>
            </p:extLst>
          </p:nvPr>
        </p:nvGraphicFramePr>
        <p:xfrm>
          <a:off x="2883000" y="1764109"/>
          <a:ext cx="4140000" cy="438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905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5438B-BB43-4002-8348-C64FAD422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Scoil Mhuire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nGrást</a:t>
            </a:r>
            <a:r>
              <a:rPr lang="en-GB" dirty="0"/>
              <a:t> – Parent Survey responses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5F8DD-6395-4BF0-BD92-19CF1A9C12B6}"/>
              </a:ext>
            </a:extLst>
          </p:cNvPr>
          <p:cNvSpPr txBox="1"/>
          <p:nvPr/>
        </p:nvSpPr>
        <p:spPr>
          <a:xfrm>
            <a:off x="108001" y="1151999"/>
            <a:ext cx="7920000" cy="684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defRPr b="1" i="0" u="none" strike="noStrike"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GB" sz="1800" b="1" i="0" u="none" strike="noStrike">
                <a:effectLst/>
                <a:latin typeface="Century Gothic" panose="020B0502020202020204" pitchFamily="34" charset="0"/>
              </a:rPr>
              <a:t>Would you support works that improve the walking and cycling routes to your school?</a:t>
            </a:r>
            <a:r>
              <a:rPr lang="en-GB"/>
              <a:t> </a:t>
            </a:r>
            <a:endParaRPr lang="en-I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C3529-6B44-4995-8AFD-6427754375B1}"/>
              </a:ext>
            </a:extLst>
          </p:cNvPr>
          <p:cNvSpPr txBox="1"/>
          <p:nvPr/>
        </p:nvSpPr>
        <p:spPr>
          <a:xfrm>
            <a:off x="107999" y="6398390"/>
            <a:ext cx="6292107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100" i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Q8. Would you support works that improve the walking and cycling routes to your school?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48742"/>
              </p:ext>
            </p:extLst>
          </p:nvPr>
        </p:nvGraphicFramePr>
        <p:xfrm>
          <a:off x="2883000" y="1835999"/>
          <a:ext cx="4140000" cy="438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49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5438B-BB43-4002-8348-C64FAD422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Scoil Mhuire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nGrást</a:t>
            </a:r>
            <a:r>
              <a:rPr lang="en-GB" dirty="0"/>
              <a:t> – Parent Survey responses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3330C-DD07-42D4-A945-3C6297D5E6D7}"/>
              </a:ext>
            </a:extLst>
          </p:cNvPr>
          <p:cNvSpPr txBox="1"/>
          <p:nvPr/>
        </p:nvSpPr>
        <p:spPr>
          <a:xfrm>
            <a:off x="108000" y="1152000"/>
            <a:ext cx="8396807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defRPr b="1" i="0" u="none" strike="noStrike"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GB" sz="1800" b="1" i="0" u="none" strike="noStrike">
                <a:effectLst/>
                <a:latin typeface="Century Gothic" panose="020B0502020202020204" pitchFamily="34" charset="0"/>
              </a:rPr>
              <a:t>What improvements would support you to walk, cycle or scoot to school? </a:t>
            </a:r>
            <a:r>
              <a:rPr lang="en-GB" b="1">
                <a:latin typeface="Century Gothic" panose="020B0502020202020204" pitchFamily="34" charset="0"/>
              </a:rPr>
              <a:t>(shown as percentages)</a:t>
            </a:r>
            <a:r>
              <a:rPr lang="en-GB">
                <a:latin typeface="Century Gothic" panose="020B0502020202020204" pitchFamily="34" charset="0"/>
              </a:rPr>
              <a:t> </a:t>
            </a:r>
            <a:endParaRPr lang="en-IE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6C3C4-BBED-4BCA-B0E0-5ACAF6FFC64C}"/>
              </a:ext>
            </a:extLst>
          </p:cNvPr>
          <p:cNvSpPr txBox="1"/>
          <p:nvPr/>
        </p:nvSpPr>
        <p:spPr>
          <a:xfrm>
            <a:off x="107999" y="6398390"/>
            <a:ext cx="567495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100" i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Q9. What improvements would support you to walk, cycle or scoot to school?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A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326035"/>
              </p:ext>
            </p:extLst>
          </p:nvPr>
        </p:nvGraphicFramePr>
        <p:xfrm>
          <a:off x="183000" y="1824390"/>
          <a:ext cx="9540000" cy="457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0995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5438B-BB43-4002-8348-C64FAD422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Scoil Mhuire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nGrást</a:t>
            </a:r>
            <a:r>
              <a:rPr lang="en-GB" sz="2000" dirty="0"/>
              <a:t> – Parent Comment Categories</a:t>
            </a:r>
            <a:endParaRPr lang="en-IE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9DFF1-A1C5-4E87-AA93-C7061F5C2B54}"/>
              </a:ext>
            </a:extLst>
          </p:cNvPr>
          <p:cNvSpPr txBox="1"/>
          <p:nvPr/>
        </p:nvSpPr>
        <p:spPr>
          <a:xfrm>
            <a:off x="107999" y="6398390"/>
            <a:ext cx="216437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IE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Parent Comment Categories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D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873051"/>
              </p:ext>
            </p:extLst>
          </p:nvPr>
        </p:nvGraphicFramePr>
        <p:xfrm>
          <a:off x="107999" y="1266093"/>
          <a:ext cx="9683115" cy="480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81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C8BBB4-5A75-4BFE-8EA8-2249FCF310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Parent response issue cluster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781CF-3036-4323-8136-9B9F7147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085044"/>
            <a:ext cx="9078592" cy="57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BE00F-0494-40EF-8663-40D2EC3BD5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8715" y="2990452"/>
            <a:ext cx="4028571" cy="877097"/>
          </a:xfrm>
        </p:spPr>
        <p:txBody>
          <a:bodyPr/>
          <a:lstStyle/>
          <a:p>
            <a:pPr algn="ctr"/>
            <a:r>
              <a:rPr lang="en-GB"/>
              <a:t>End of Document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371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8806D8-DB7B-41AF-8E51-31DFEAE0C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Scoil Mhuire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nGrást</a:t>
            </a:r>
            <a:r>
              <a:rPr lang="en-GB" dirty="0"/>
              <a:t> – Parent Survey responses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FE34-11CE-40E6-912D-9C8D75FDAC2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152525"/>
            <a:ext cx="3638550" cy="475615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The school distributed the survey to all parents, via their usual communications methods, during October 2021. Reminders were also issued.</a:t>
            </a:r>
          </a:p>
          <a:p>
            <a:r>
              <a:rPr lang="en-GB" sz="2000" dirty="0">
                <a:solidFill>
                  <a:schemeClr val="tx1"/>
                </a:solidFill>
              </a:rPr>
              <a:t>As part of the survey, parents were asked to indicate on a map where their school journey begins, as well as the modes by which students usually travel to school.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6DCAD-F579-413A-BD1B-E1C8CA7F1DB8}"/>
              </a:ext>
            </a:extLst>
          </p:cNvPr>
          <p:cNvSpPr txBox="1"/>
          <p:nvPr/>
        </p:nvSpPr>
        <p:spPr>
          <a:xfrm>
            <a:off x="107999" y="6398390"/>
            <a:ext cx="813031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* Based on EOI / Enrolment for 2021-2022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089A4-700B-4654-B96B-23BED3CA0CC9}"/>
              </a:ext>
            </a:extLst>
          </p:cNvPr>
          <p:cNvSpPr txBox="1"/>
          <p:nvPr/>
        </p:nvSpPr>
        <p:spPr>
          <a:xfrm>
            <a:off x="3746519" y="4852527"/>
            <a:ext cx="6269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  <a:latin typeface="Century Gothic" panose="020B0502020202020204" pitchFamily="34" charset="0"/>
              </a:rPr>
              <a:t>Responses received:		202</a:t>
            </a:r>
          </a:p>
          <a:p>
            <a:r>
              <a:rPr lang="en-GB" sz="1800" dirty="0">
                <a:solidFill>
                  <a:schemeClr val="accent1"/>
                </a:solidFill>
                <a:latin typeface="Century Gothic" panose="020B0502020202020204" pitchFamily="34" charset="0"/>
              </a:rPr>
              <a:t>Students represented:	333 </a:t>
            </a:r>
          </a:p>
          <a:p>
            <a:endParaRPr lang="en-GB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r>
              <a:rPr lang="en-GB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85.6%</a:t>
            </a:r>
            <a:r>
              <a:rPr lang="en-GB" sz="18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school population (based on a total of 389*)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F6C2B-4EA5-4C55-912D-05CD8D29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88" y="1152524"/>
            <a:ext cx="6208311" cy="35038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030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5438B-BB43-4002-8348-C64FAD422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98000"/>
            <a:ext cx="8130309" cy="720000"/>
          </a:xfrm>
        </p:spPr>
        <p:txBody>
          <a:bodyPr>
            <a:normAutofit fontScale="92500"/>
          </a:bodyPr>
          <a:lstStyle/>
          <a:p>
            <a:r>
              <a:rPr lang="en-GB" dirty="0"/>
              <a:t>Scoil Mhuire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nGrást</a:t>
            </a:r>
            <a:r>
              <a:rPr lang="en-GB" dirty="0"/>
              <a:t> – Parent Survey responses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5F8DD-6395-4BF0-BD92-19CF1A9C12B6}"/>
              </a:ext>
            </a:extLst>
          </p:cNvPr>
          <p:cNvSpPr txBox="1"/>
          <p:nvPr/>
        </p:nvSpPr>
        <p:spPr>
          <a:xfrm>
            <a:off x="107999" y="1147334"/>
            <a:ext cx="90000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sz="1800" b="1" i="0" u="none" strike="noStrike" dirty="0">
                <a:effectLst/>
                <a:latin typeface="Century Gothic" panose="020B0502020202020204" pitchFamily="34" charset="0"/>
              </a:rPr>
              <a:t>Number </a:t>
            </a:r>
            <a:r>
              <a:rPr lang="en-GB" b="1" dirty="0">
                <a:latin typeface="Century Gothic" panose="020B0502020202020204" pitchFamily="34" charset="0"/>
              </a:rPr>
              <a:t>of students attending the school per family (shown as percentages)</a:t>
            </a:r>
            <a:endParaRPr lang="en-IE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FB33C-945A-4104-8BEC-CDD9F204AF47}"/>
              </a:ext>
            </a:extLst>
          </p:cNvPr>
          <p:cNvSpPr txBox="1"/>
          <p:nvPr/>
        </p:nvSpPr>
        <p:spPr>
          <a:xfrm>
            <a:off x="107999" y="6398390"/>
            <a:ext cx="813031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100" i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Q1. How many of your children attend this school?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268638"/>
              </p:ext>
            </p:extLst>
          </p:nvPr>
        </p:nvGraphicFramePr>
        <p:xfrm>
          <a:off x="107999" y="1662273"/>
          <a:ext cx="8634286" cy="459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493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5438B-BB43-4002-8348-C64FAD422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08000"/>
            <a:ext cx="8004516" cy="720000"/>
          </a:xfrm>
        </p:spPr>
        <p:txBody>
          <a:bodyPr>
            <a:normAutofit fontScale="92500"/>
          </a:bodyPr>
          <a:lstStyle/>
          <a:p>
            <a:r>
              <a:rPr lang="en-GB" dirty="0"/>
              <a:t>Scoil Mhuire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nGrást</a:t>
            </a:r>
            <a:r>
              <a:rPr lang="en-GB" dirty="0"/>
              <a:t> – Parent Survey responses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5F8DD-6395-4BF0-BD92-19CF1A9C12B6}"/>
              </a:ext>
            </a:extLst>
          </p:cNvPr>
          <p:cNvSpPr txBox="1"/>
          <p:nvPr/>
        </p:nvSpPr>
        <p:spPr>
          <a:xfrm>
            <a:off x="108000" y="1152000"/>
            <a:ext cx="743453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sz="1800" b="1" i="0" u="none" strike="noStrike">
                <a:effectLst/>
                <a:latin typeface="Century Gothic" panose="020B0502020202020204" pitchFamily="34" charset="0"/>
              </a:rPr>
              <a:t>Gender split of students represented in the survey </a:t>
            </a:r>
            <a:endParaRPr lang="en-IE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FB33C-945A-4104-8BEC-CDD9F204AF47}"/>
              </a:ext>
            </a:extLst>
          </p:cNvPr>
          <p:cNvSpPr txBox="1"/>
          <p:nvPr/>
        </p:nvSpPr>
        <p:spPr>
          <a:xfrm>
            <a:off x="107999" y="6398390"/>
            <a:ext cx="813031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100" i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Q3. For each child, choose their gender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798066"/>
              </p:ext>
            </p:extLst>
          </p:nvPr>
        </p:nvGraphicFramePr>
        <p:xfrm>
          <a:off x="3009609" y="1845332"/>
          <a:ext cx="4140000" cy="438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794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A204C6-2523-4D15-90EB-60D8D9CB9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"/>
          <a:stretch/>
        </p:blipFill>
        <p:spPr>
          <a:xfrm>
            <a:off x="107999" y="967408"/>
            <a:ext cx="9078592" cy="551259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5438B-BB43-4002-8348-C64FAD42200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07950"/>
            <a:ext cx="7596188" cy="72072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Scoil Mhuire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nGrást</a:t>
            </a:r>
            <a:r>
              <a:rPr lang="en-GB" dirty="0"/>
              <a:t>: Where students are travelling from </a:t>
            </a:r>
            <a:endParaRPr lang="en-I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62956F-27CF-496D-8AB0-2F5C33F0EF51}"/>
              </a:ext>
            </a:extLst>
          </p:cNvPr>
          <p:cNvGrpSpPr/>
          <p:nvPr/>
        </p:nvGrpSpPr>
        <p:grpSpPr>
          <a:xfrm>
            <a:off x="4445046" y="6480232"/>
            <a:ext cx="1615996" cy="276999"/>
            <a:chOff x="7847860" y="1495663"/>
            <a:chExt cx="1615996" cy="276999"/>
          </a:xfrm>
        </p:grpSpPr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5258FD05-8E6E-486E-BEE3-844564F0413D}"/>
                </a:ext>
              </a:extLst>
            </p:cNvPr>
            <p:cNvSpPr/>
            <p:nvPr/>
          </p:nvSpPr>
          <p:spPr>
            <a:xfrm>
              <a:off x="7847860" y="1535837"/>
              <a:ext cx="196653" cy="196653"/>
            </a:xfrm>
            <a:prstGeom prst="diamond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0CD269-6A94-4969-A1D9-E31209DC320C}"/>
                </a:ext>
              </a:extLst>
            </p:cNvPr>
            <p:cNvSpPr txBox="1"/>
            <p:nvPr/>
          </p:nvSpPr>
          <p:spPr>
            <a:xfrm>
              <a:off x="8117012" y="1495663"/>
              <a:ext cx="1346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entury Gothic" panose="020B0502020202020204" pitchFamily="34" charset="0"/>
                </a:rPr>
                <a:t>School location</a:t>
              </a:r>
              <a:endParaRPr lang="en-IE" sz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C184135-01B8-4214-9624-863AF629ED59}"/>
              </a:ext>
            </a:extLst>
          </p:cNvPr>
          <p:cNvSpPr txBox="1"/>
          <p:nvPr/>
        </p:nvSpPr>
        <p:spPr>
          <a:xfrm>
            <a:off x="107999" y="6480000"/>
            <a:ext cx="813031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Scale: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E18A23-07A2-48A0-B3ED-DE12A2082D45}"/>
              </a:ext>
            </a:extLst>
          </p:cNvPr>
          <p:cNvGrpSpPr/>
          <p:nvPr/>
        </p:nvGrpSpPr>
        <p:grpSpPr>
          <a:xfrm>
            <a:off x="6615166" y="3197161"/>
            <a:ext cx="2500621" cy="2193766"/>
            <a:chOff x="7954577" y="2185286"/>
            <a:chExt cx="1429333" cy="21937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F8140D-3835-4EE8-AAE7-10B3CE16F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7954577" y="2229329"/>
              <a:ext cx="243861" cy="214972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2759B0-47CA-419C-BB75-9AA54560DFD5}"/>
                </a:ext>
              </a:extLst>
            </p:cNvPr>
            <p:cNvSpPr txBox="1"/>
            <p:nvPr/>
          </p:nvSpPr>
          <p:spPr>
            <a:xfrm>
              <a:off x="8190428" y="3479334"/>
              <a:ext cx="1193482" cy="50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entury Gothic" panose="020B0502020202020204" pitchFamily="34" charset="0"/>
                </a:rPr>
                <a:t>Lower density of students travelling from this area</a:t>
              </a:r>
              <a:endParaRPr lang="en-IE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29C9CE-C8E0-41E3-AA9C-8F12FB5C487D}"/>
                </a:ext>
              </a:extLst>
            </p:cNvPr>
            <p:cNvSpPr txBox="1"/>
            <p:nvPr/>
          </p:nvSpPr>
          <p:spPr>
            <a:xfrm>
              <a:off x="8182412" y="2185286"/>
              <a:ext cx="1193487" cy="50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entury Gothic" panose="020B0502020202020204" pitchFamily="34" charset="0"/>
                </a:rPr>
                <a:t>Higher density of students travelling from this area</a:t>
              </a:r>
              <a:endParaRPr lang="en-IE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Arrow: Up-Down 18">
              <a:extLst>
                <a:ext uri="{FF2B5EF4-FFF2-40B4-BE49-F238E27FC236}">
                  <a16:creationId xmlns:a16="http://schemas.microsoft.com/office/drawing/2014/main" id="{1834F194-BE86-499C-99D8-2205295F2A36}"/>
                </a:ext>
              </a:extLst>
            </p:cNvPr>
            <p:cNvSpPr/>
            <p:nvPr/>
          </p:nvSpPr>
          <p:spPr>
            <a:xfrm>
              <a:off x="8612122" y="2806648"/>
              <a:ext cx="138966" cy="508767"/>
            </a:xfrm>
            <a:prstGeom prst="upDownArrow">
              <a:avLst/>
            </a:prstGeom>
            <a:gradFill>
              <a:gsLst>
                <a:gs pos="0">
                  <a:srgbClr val="6F409E"/>
                </a:gs>
                <a:gs pos="33000">
                  <a:srgbClr val="A081BF"/>
                </a:gs>
                <a:gs pos="66000">
                  <a:srgbClr val="C9B7DA"/>
                </a:gs>
                <a:gs pos="100000">
                  <a:srgbClr val="E8E0E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7C4FBAE-3F69-4C8B-8DCB-D4FD43918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69" y="6520406"/>
            <a:ext cx="1019317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1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5438B-BB43-4002-8348-C64FAD422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Scoil Mhuire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nGrást</a:t>
            </a:r>
            <a:r>
              <a:rPr lang="en-GB" dirty="0"/>
              <a:t> – Parent Survey responses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5F8DD-6395-4BF0-BD92-19CF1A9C12B6}"/>
              </a:ext>
            </a:extLst>
          </p:cNvPr>
          <p:cNvSpPr txBox="1"/>
          <p:nvPr/>
        </p:nvSpPr>
        <p:spPr>
          <a:xfrm>
            <a:off x="107999" y="1152000"/>
            <a:ext cx="90000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b="1">
                <a:latin typeface="Century Gothic" panose="020B0502020202020204" pitchFamily="34" charset="0"/>
              </a:rPr>
              <a:t>Number of repres</a:t>
            </a:r>
            <a:r>
              <a:rPr lang="en-GB" sz="1800" b="1" i="0" u="none" strike="noStrike">
                <a:effectLst/>
                <a:latin typeface="Century Gothic" panose="020B0502020202020204" pitchFamily="34" charset="0"/>
              </a:rPr>
              <a:t>ented students by class/year </a:t>
            </a:r>
            <a:r>
              <a:rPr lang="en-GB" b="1">
                <a:latin typeface="Century Gothic" panose="020B0502020202020204" pitchFamily="34" charset="0"/>
              </a:rPr>
              <a:t>(shown as percentages)</a:t>
            </a:r>
            <a:r>
              <a:rPr lang="en-GB" sz="1800" b="1" i="0" u="none" strike="noStrike">
                <a:effectLst/>
                <a:latin typeface="Century Gothic" panose="020B0502020202020204" pitchFamily="34" charset="0"/>
              </a:rPr>
              <a:t> </a:t>
            </a:r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FB33C-945A-4104-8BEC-CDD9F204AF47}"/>
              </a:ext>
            </a:extLst>
          </p:cNvPr>
          <p:cNvSpPr txBox="1"/>
          <p:nvPr/>
        </p:nvSpPr>
        <p:spPr>
          <a:xfrm>
            <a:off x="107999" y="6398390"/>
            <a:ext cx="813031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100" i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Q4. For each child, choose their class/year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590779"/>
              </p:ext>
            </p:extLst>
          </p:nvPr>
        </p:nvGraphicFramePr>
        <p:xfrm>
          <a:off x="474190" y="1521332"/>
          <a:ext cx="8633809" cy="460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673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5438B-BB43-4002-8348-C64FAD422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" y="108000"/>
            <a:ext cx="7632000" cy="7200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Scoil Mhuire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nGrást</a:t>
            </a:r>
            <a:r>
              <a:rPr lang="en-GB" dirty="0"/>
              <a:t> – Parent Survey responses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5F8DD-6395-4BF0-BD92-19CF1A9C12B6}"/>
              </a:ext>
            </a:extLst>
          </p:cNvPr>
          <p:cNvSpPr txBox="1"/>
          <p:nvPr/>
        </p:nvSpPr>
        <p:spPr>
          <a:xfrm>
            <a:off x="108000" y="1152000"/>
            <a:ext cx="90000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sz="1800" b="1" i="0" u="none" strike="noStrike">
                <a:effectLst/>
                <a:latin typeface="Century Gothic" panose="020B0502020202020204" pitchFamily="34" charset="0"/>
              </a:rPr>
              <a:t>How students usually travel to school </a:t>
            </a:r>
            <a:r>
              <a:rPr lang="en-GB" b="1">
                <a:latin typeface="Century Gothic" panose="020B0502020202020204" pitchFamily="34" charset="0"/>
              </a:rPr>
              <a:t>(shown as percentages)</a:t>
            </a:r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4A849-5735-458C-8181-4DD01D92EE2E}"/>
              </a:ext>
            </a:extLst>
          </p:cNvPr>
          <p:cNvSpPr txBox="1"/>
          <p:nvPr/>
        </p:nvSpPr>
        <p:spPr>
          <a:xfrm>
            <a:off x="107999" y="6275280"/>
            <a:ext cx="8438529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Q5. For each child, choose how they usually travel to school. </a:t>
            </a:r>
          </a:p>
          <a:p>
            <a:pPr>
              <a:spcAft>
                <a:spcPts val="600"/>
              </a:spcAft>
            </a:pPr>
            <a:r>
              <a:rPr lang="en-GB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Park and Stride is where a student is driven some of the way to school and walks [at least 5 minutes] the rest of the way.</a:t>
            </a:r>
            <a:endParaRPr lang="en-IE" sz="110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176568"/>
              </p:ext>
            </p:extLst>
          </p:nvPr>
        </p:nvGraphicFramePr>
        <p:xfrm>
          <a:off x="469904" y="1601146"/>
          <a:ext cx="8638096" cy="459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550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5438B-BB43-4002-8348-C64FAD422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Scoil Mhuire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nGrást</a:t>
            </a:r>
            <a:r>
              <a:rPr lang="en-GB" dirty="0"/>
              <a:t>: How students living withing a 2km radius travel to school </a:t>
            </a:r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FB33C-945A-4104-8BEC-CDD9F204AF47}"/>
              </a:ext>
            </a:extLst>
          </p:cNvPr>
          <p:cNvSpPr txBox="1"/>
          <p:nvPr/>
        </p:nvSpPr>
        <p:spPr>
          <a:xfrm>
            <a:off x="107999" y="6480000"/>
            <a:ext cx="813031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 total of 132 students start their journey within the </a:t>
            </a:r>
            <a:r>
              <a:rPr lang="en-GB" sz="1100" i="1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2km</a:t>
            </a:r>
            <a:r>
              <a:rPr lang="en-GB" sz="1100" i="0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 radius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, representing 39.6% of the students surveyed.</a:t>
            </a:r>
            <a:endParaRPr lang="en-IE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187FB-A531-4096-B07C-D2A8144838D5}"/>
              </a:ext>
            </a:extLst>
          </p:cNvPr>
          <p:cNvSpPr txBox="1"/>
          <p:nvPr/>
        </p:nvSpPr>
        <p:spPr>
          <a:xfrm>
            <a:off x="107999" y="1430110"/>
            <a:ext cx="9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i="0" u="none" strike="noStrike" dirty="0">
                <a:effectLst/>
                <a:latin typeface="Century Gothic" panose="020B0502020202020204" pitchFamily="34" charset="0"/>
              </a:rPr>
              <a:t>How students, within a </a:t>
            </a:r>
            <a:r>
              <a:rPr lang="en-GB" sz="1400" i="1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2km</a:t>
            </a:r>
            <a:r>
              <a:rPr lang="en-GB" sz="1400" i="0" u="none" strike="noStrike" dirty="0">
                <a:effectLst/>
                <a:latin typeface="Century Gothic" panose="020B0502020202020204" pitchFamily="34" charset="0"/>
              </a:rPr>
              <a:t> radius, usually travel to school </a:t>
            </a:r>
            <a:r>
              <a:rPr lang="en-GB" sz="1400" dirty="0">
                <a:latin typeface="Century Gothic" panose="020B0502020202020204" pitchFamily="34" charset="0"/>
              </a:rPr>
              <a:t>(shown as percentages)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80FD476-0442-422A-BEB2-8BDB298DA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887662"/>
              </p:ext>
            </p:extLst>
          </p:nvPr>
        </p:nvGraphicFramePr>
        <p:xfrm>
          <a:off x="288000" y="2160000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684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5438B-BB43-4002-8348-C64FAD422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Scoil Mhuire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nGrást</a:t>
            </a:r>
            <a:r>
              <a:rPr lang="en-GB" dirty="0"/>
              <a:t> – Parent Survey responses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5F8DD-6395-4BF0-BD92-19CF1A9C12B6}"/>
              </a:ext>
            </a:extLst>
          </p:cNvPr>
          <p:cNvSpPr txBox="1"/>
          <p:nvPr/>
        </p:nvSpPr>
        <p:spPr>
          <a:xfrm>
            <a:off x="108000" y="1152000"/>
            <a:ext cx="743453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sz="1800" b="1" i="0" u="none" strike="noStrike">
                <a:effectLst/>
                <a:latin typeface="Century Gothic" panose="020B0502020202020204" pitchFamily="34" charset="0"/>
              </a:rPr>
              <a:t>Do you think road safety is a problem around your school?</a:t>
            </a:r>
            <a:r>
              <a:rPr lang="en-GB">
                <a:latin typeface="Century Gothic" panose="020B0502020202020204" pitchFamily="34" charset="0"/>
              </a:rPr>
              <a:t> </a:t>
            </a:r>
            <a:endParaRPr lang="en-IE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FB33C-945A-4104-8BEC-CDD9F204AF47}"/>
              </a:ext>
            </a:extLst>
          </p:cNvPr>
          <p:cNvSpPr txBox="1"/>
          <p:nvPr/>
        </p:nvSpPr>
        <p:spPr>
          <a:xfrm>
            <a:off x="107999" y="6398390"/>
            <a:ext cx="813031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100" i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Q6. Do you think road safety is a problem around your school?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024960"/>
              </p:ext>
            </p:extLst>
          </p:nvPr>
        </p:nvGraphicFramePr>
        <p:xfrm>
          <a:off x="2883000" y="1773443"/>
          <a:ext cx="4140000" cy="438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6864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RTS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B224A"/>
      </a:accent1>
      <a:accent2>
        <a:srgbClr val="F2B114"/>
      </a:accent2>
      <a:accent3>
        <a:srgbClr val="2C5CA8"/>
      </a:accent3>
      <a:accent4>
        <a:srgbClr val="009640"/>
      </a:accent4>
      <a:accent5>
        <a:srgbClr val="5ABACA"/>
      </a:accent5>
      <a:accent6>
        <a:srgbClr val="F3773F"/>
      </a:accent6>
      <a:hlink>
        <a:srgbClr val="F2B114"/>
      </a:hlink>
      <a:folHlink>
        <a:srgbClr val="AB224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4A3C8913257469F252164E45B3C3B" ma:contentTypeVersion="13" ma:contentTypeDescription="Create a new document." ma:contentTypeScope="" ma:versionID="d455d94658a563421729f1fe313630c1">
  <xsd:schema xmlns:xsd="http://www.w3.org/2001/XMLSchema" xmlns:xs="http://www.w3.org/2001/XMLSchema" xmlns:p="http://schemas.microsoft.com/office/2006/metadata/properties" xmlns:ns2="0aaf39b2-761e-4ec4-a3f2-f05b003533bf" xmlns:ns3="22f52f18-6c46-4f50-9e48-b68a7a805c4a" targetNamespace="http://schemas.microsoft.com/office/2006/metadata/properties" ma:root="true" ma:fieldsID="84b980ec2837a5b6662ab823a3578b14" ns2:_="" ns3:_="">
    <xsd:import namespace="0aaf39b2-761e-4ec4-a3f2-f05b003533bf"/>
    <xsd:import namespace="22f52f18-6c46-4f50-9e48-b68a7a805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f39b2-761e-4ec4-a3f2-f05b003533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52f18-6c46-4f50-9e48-b68a7a805c4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B92AD4-C212-451F-B747-61C93ADB38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B48FB-4EF9-4E50-BA71-94BED5A9069B}">
  <ds:schemaRefs>
    <ds:schemaRef ds:uri="http://schemas.microsoft.com/office/infopath/2007/PartnerControls"/>
    <ds:schemaRef ds:uri="22f52f18-6c46-4f50-9e48-b68a7a805c4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aaf39b2-761e-4ec4-a3f2-f05b003533bf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242895-6749-44B1-85CA-7F3F66825B75}">
  <ds:schemaRefs>
    <ds:schemaRef ds:uri="0aaf39b2-761e-4ec4-a3f2-f05b003533bf"/>
    <ds:schemaRef ds:uri="22f52f18-6c46-4f50-9e48-b68a7a805c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554</Words>
  <Application>Microsoft Office PowerPoint</Application>
  <PresentationFormat>A4 Paper (210x297 mm)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Amatic SC</vt:lpstr>
      <vt:lpstr>Arial</vt:lpstr>
      <vt:lpstr>Calibri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Routes to School</dc:title>
  <dc:creator>Fiona Barry</dc:creator>
  <cp:lastModifiedBy>User</cp:lastModifiedBy>
  <cp:revision>3</cp:revision>
  <cp:lastPrinted>2022-01-06T08:39:31Z</cp:lastPrinted>
  <dcterms:created xsi:type="dcterms:W3CDTF">2021-07-15T22:20:09Z</dcterms:created>
  <dcterms:modified xsi:type="dcterms:W3CDTF">2022-01-06T08:40:08Z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0x0101005DB4A3C8913257469F252164E45B3C3B</vt:lpwstr>
  </property>
</Properties>
</file>